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Nunito"/>
      <p:regular r:id="rId50"/>
      <p:bold r:id="rId51"/>
      <p:italic r:id="rId52"/>
      <p:boldItalic r:id="rId53"/>
    </p:embeddedFont>
    <p:embeddedFont>
      <p:font typeface="Lobster"/>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bold.fntdata"/><Relationship Id="rId50" Type="http://schemas.openxmlformats.org/officeDocument/2006/relationships/font" Target="fonts/Nunito-regular.fntdata"/><Relationship Id="rId53" Type="http://schemas.openxmlformats.org/officeDocument/2006/relationships/font" Target="fonts/Nunito-boldItalic.fntdata"/><Relationship Id="rId52"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obster-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5b0cd4ee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5b0cd4ee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5b0cd4ee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5b0cd4ee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b1ed05d48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b1ed05d48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b316271a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b316271a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b316271a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b316271a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b316271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b316271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b316271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b316271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b316271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b316271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3f27f924d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3f27f924d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3f27f924d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3f27f924d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5b0cd4e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5b0cd4e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3f27f924d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3f27f924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3f27f924d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3f27f924d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3f27f924d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3f27f924d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3f27f924d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3f27f924d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3f27f924d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3f27f924d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3f27f924d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3f27f924d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3f27f924d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3f27f924d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3e7f023d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3e7f023d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42f39b12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42f39b12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42f39b12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42f39b12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5b0cd4e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5b0cd4e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42f39b12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42f39b12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b316271a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b316271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42f39b12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42f39b12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42f39b12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42f39b12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744958fb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44958fb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742f39b12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42f39b12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42f39b12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42f39b12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b316271a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b316271a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3eb8c81c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3eb8c81c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42f39b1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42f39b1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3f27f924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3f27f924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42f39b1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42f39b1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42f39b12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42f39b12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42f39b12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42f39b12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42f39b12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42f39b12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42f39b12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42f39b12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5b0cd4ee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5b0cd4ee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5b0cd4ee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5b0cd4ee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5b0cd4ee8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5b0cd4ee8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5b0cd4e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5b0cd4e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b1ed05d48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b1ed05d48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coindesk.com/price/bitcoin" TargetMode="External"/><Relationship Id="rId4" Type="http://schemas.openxmlformats.org/officeDocument/2006/relationships/hyperlink" Target="https://2miners.com/blog/mining-difficulty-and-network-hashrate-explaine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506725" y="1747775"/>
            <a:ext cx="8520600" cy="188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3000"/>
              <a:t>Predicting the Price of </a:t>
            </a:r>
            <a:endParaRPr sz="3000"/>
          </a:p>
          <a:p>
            <a:pPr indent="0" lvl="0" marL="0" rtl="0" algn="ctr">
              <a:spcBef>
                <a:spcPts val="0"/>
              </a:spcBef>
              <a:spcAft>
                <a:spcPts val="0"/>
              </a:spcAft>
              <a:buClr>
                <a:schemeClr val="dk1"/>
              </a:buClr>
              <a:buSzPts val="1100"/>
              <a:buFont typeface="Arial"/>
              <a:buNone/>
            </a:pPr>
            <a:r>
              <a:t/>
            </a:r>
            <a:endParaRPr sz="3000"/>
          </a:p>
          <a:p>
            <a:pPr indent="0" lvl="0" marL="0" rtl="0" algn="ctr">
              <a:spcBef>
                <a:spcPts val="0"/>
              </a:spcBef>
              <a:spcAft>
                <a:spcPts val="0"/>
              </a:spcAft>
              <a:buClr>
                <a:schemeClr val="dk1"/>
              </a:buClr>
              <a:buSzPts val="1100"/>
              <a:buFont typeface="Arial"/>
              <a:buNone/>
            </a:pPr>
            <a:r>
              <a:t/>
            </a:r>
            <a:endParaRPr sz="3000"/>
          </a:p>
          <a:p>
            <a:pPr indent="0" lvl="0" marL="0" rtl="0" algn="ctr">
              <a:spcBef>
                <a:spcPts val="0"/>
              </a:spcBef>
              <a:spcAft>
                <a:spcPts val="0"/>
              </a:spcAft>
              <a:buClr>
                <a:schemeClr val="dk1"/>
              </a:buClr>
              <a:buSzPts val="1100"/>
              <a:buFont typeface="Arial"/>
              <a:buNone/>
            </a:pPr>
            <a:r>
              <a:t/>
            </a:r>
            <a:endParaRPr sz="3000"/>
          </a:p>
          <a:p>
            <a:pPr indent="0" lvl="0" marL="0" rtl="0" algn="ctr">
              <a:spcBef>
                <a:spcPts val="0"/>
              </a:spcBef>
              <a:spcAft>
                <a:spcPts val="0"/>
              </a:spcAft>
              <a:buClr>
                <a:schemeClr val="dk1"/>
              </a:buClr>
              <a:buSzPts val="1100"/>
              <a:buFont typeface="Arial"/>
              <a:buNone/>
            </a:pPr>
            <a:r>
              <a:rPr lang="en-GB" sz="3000"/>
              <a:t>Using</a:t>
            </a:r>
            <a:endParaRPr sz="3000"/>
          </a:p>
          <a:p>
            <a:pPr indent="0" lvl="0" marL="0" rtl="0" algn="ctr">
              <a:spcBef>
                <a:spcPts val="0"/>
              </a:spcBef>
              <a:spcAft>
                <a:spcPts val="0"/>
              </a:spcAft>
              <a:buClr>
                <a:schemeClr val="dk1"/>
              </a:buClr>
              <a:buSzPts val="1100"/>
              <a:buFont typeface="Arial"/>
              <a:buNone/>
            </a:pPr>
            <a:r>
              <a:rPr lang="en-GB" sz="3000"/>
              <a:t>Machine Learning</a:t>
            </a:r>
            <a:endParaRPr/>
          </a:p>
        </p:txBody>
      </p:sp>
      <p:pic>
        <p:nvPicPr>
          <p:cNvPr id="129" name="Google Shape;129;p13"/>
          <p:cNvPicPr preferRelativeResize="0"/>
          <p:nvPr/>
        </p:nvPicPr>
        <p:blipFill>
          <a:blip r:embed="rId3">
            <a:alphaModFix/>
          </a:blip>
          <a:stretch>
            <a:fillRect/>
          </a:stretch>
        </p:blipFill>
        <p:spPr>
          <a:xfrm>
            <a:off x="3636825" y="1923437"/>
            <a:ext cx="2260402" cy="1188575"/>
          </a:xfrm>
          <a:prstGeom prst="rect">
            <a:avLst/>
          </a:prstGeom>
          <a:noFill/>
          <a:ln>
            <a:noFill/>
          </a:ln>
          <a:effectLst>
            <a:outerShdw blurRad="171450" rotWithShape="0" algn="bl" dir="4080000" dist="104775">
              <a:srgbClr val="000000">
                <a:alpha val="9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2"/>
          <p:cNvPicPr preferRelativeResize="0"/>
          <p:nvPr/>
        </p:nvPicPr>
        <p:blipFill rotWithShape="1">
          <a:blip r:embed="rId3">
            <a:alphaModFix/>
          </a:blip>
          <a:srcRect b="12613" l="27699" r="23422" t="24446"/>
          <a:stretch/>
        </p:blipFill>
        <p:spPr>
          <a:xfrm>
            <a:off x="4689126" y="814800"/>
            <a:ext cx="4206450" cy="3045350"/>
          </a:xfrm>
          <a:prstGeom prst="rect">
            <a:avLst/>
          </a:prstGeom>
          <a:noFill/>
          <a:ln>
            <a:noFill/>
          </a:ln>
        </p:spPr>
      </p:pic>
      <p:sp>
        <p:nvSpPr>
          <p:cNvPr id="187" name="Google Shape;187;p22"/>
          <p:cNvSpPr txBox="1"/>
          <p:nvPr/>
        </p:nvSpPr>
        <p:spPr>
          <a:xfrm>
            <a:off x="519450" y="774050"/>
            <a:ext cx="37179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600">
                <a:highlight>
                  <a:srgbClr val="FFFFFF"/>
                </a:highlight>
                <a:latin typeface="Georgia"/>
                <a:ea typeface="Georgia"/>
                <a:cs typeface="Georgia"/>
                <a:sym typeface="Georgia"/>
              </a:rPr>
              <a:t>A powerful type of neural network designed to handle sequence dependence is called RNN . The Long Short-Term Memory network or LSTM network is a type of recurrent neural network used in deep learning because very large architectures can be successfully trained.The Long Short-Term Memory network, or LSTM network, is trained using Backpropagation Through Time and overcomes the vanishing gradient problem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a:t>
            </a:r>
            <a:endParaRPr/>
          </a:p>
        </p:txBody>
      </p:sp>
      <p:sp>
        <p:nvSpPr>
          <p:cNvPr id="193" name="Google Shape;193;p23"/>
          <p:cNvSpPr txBox="1"/>
          <p:nvPr>
            <p:ph idx="1" type="body"/>
          </p:nvPr>
        </p:nvSpPr>
        <p:spPr>
          <a:xfrm>
            <a:off x="311700" y="1641375"/>
            <a:ext cx="8520600" cy="30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rPr b="1" lang="en-GB"/>
              <a:t>03</a:t>
            </a:r>
            <a:r>
              <a:rPr b="1" lang="en-GB"/>
              <a:t>-10-2013</a:t>
            </a:r>
            <a:r>
              <a:rPr lang="en-GB"/>
              <a:t> to </a:t>
            </a:r>
            <a:r>
              <a:rPr b="1" lang="en-GB"/>
              <a:t>17-10-2019</a:t>
            </a:r>
            <a:endParaRPr b="1"/>
          </a:p>
          <a:p>
            <a:pPr indent="0" lvl="0" marL="0" rtl="0" algn="l">
              <a:spcBef>
                <a:spcPts val="1600"/>
              </a:spcBef>
              <a:spcAft>
                <a:spcPts val="1600"/>
              </a:spcAft>
              <a:buNone/>
            </a:pPr>
            <a:r>
              <a:rPr lang="en-GB" sz="1350">
                <a:solidFill>
                  <a:srgbClr val="2E2E2E"/>
                </a:solidFill>
                <a:latin typeface="Georgia"/>
                <a:ea typeface="Georgia"/>
                <a:cs typeface="Georgia"/>
                <a:sym typeface="Georgia"/>
              </a:rPr>
              <a:t>The goals of this paper are twofold: to determine the predictive power of the transaction network’s most frequent edges on the future price of Bitcoin and to provide an efficient technique for applying this untapped dataset in day trading. </a:t>
            </a:r>
            <a:endParaRPr b="1"/>
          </a:p>
        </p:txBody>
      </p:sp>
      <p:pic>
        <p:nvPicPr>
          <p:cNvPr id="194" name="Google Shape;194;p23"/>
          <p:cNvPicPr preferRelativeResize="0"/>
          <p:nvPr/>
        </p:nvPicPr>
        <p:blipFill rotWithShape="1">
          <a:blip r:embed="rId3">
            <a:alphaModFix/>
          </a:blip>
          <a:srcRect b="15182" l="8448" r="33921" t="47688"/>
          <a:stretch/>
        </p:blipFill>
        <p:spPr>
          <a:xfrm>
            <a:off x="1034675" y="1543025"/>
            <a:ext cx="6688027" cy="1871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a:t>
            </a:r>
            <a:endParaRPr/>
          </a:p>
        </p:txBody>
      </p:sp>
      <p:sp>
        <p:nvSpPr>
          <p:cNvPr id="200" name="Google Shape;200;p24"/>
          <p:cNvSpPr txBox="1"/>
          <p:nvPr>
            <p:ph idx="1" type="body"/>
          </p:nvPr>
        </p:nvSpPr>
        <p:spPr>
          <a:xfrm>
            <a:off x="311700" y="1641375"/>
            <a:ext cx="8520600" cy="30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Screenshot of the data</a:t>
            </a:r>
            <a:endParaRPr/>
          </a:p>
          <a:p>
            <a:pPr indent="-311150" lvl="0" marL="457200" rtl="0" algn="l">
              <a:spcBef>
                <a:spcPts val="0"/>
              </a:spcBef>
              <a:spcAft>
                <a:spcPts val="0"/>
              </a:spcAft>
              <a:buSzPts val="1300"/>
              <a:buChar char="●"/>
            </a:pPr>
            <a:r>
              <a:rPr lang="en-GB"/>
              <a:t>Graphs from coindesk</a:t>
            </a:r>
            <a:endParaRPr/>
          </a:p>
          <a:p>
            <a:pPr indent="0" lvl="0" marL="0" rtl="0" algn="l">
              <a:spcBef>
                <a:spcPts val="1600"/>
              </a:spcBef>
              <a:spcAft>
                <a:spcPts val="0"/>
              </a:spcAft>
              <a:buNone/>
            </a:pPr>
            <a:r>
              <a:rPr b="1" lang="en-GB"/>
              <a:t>03-10-2013</a:t>
            </a:r>
            <a:r>
              <a:rPr lang="en-GB"/>
              <a:t> to </a:t>
            </a:r>
            <a:r>
              <a:rPr b="1" lang="en-GB"/>
              <a:t>17-10-2019</a:t>
            </a:r>
            <a:endParaRPr b="1"/>
          </a:p>
          <a:p>
            <a:pPr indent="0" lvl="0" marL="0" rtl="0" algn="l">
              <a:spcBef>
                <a:spcPts val="1600"/>
              </a:spcBef>
              <a:spcAft>
                <a:spcPts val="1600"/>
              </a:spcAft>
              <a:buNone/>
            </a:pPr>
            <a:r>
              <a:rPr lang="en-GB" sz="1350">
                <a:solidFill>
                  <a:srgbClr val="2E2E2E"/>
                </a:solidFill>
                <a:latin typeface="Georgia"/>
                <a:ea typeface="Georgia"/>
                <a:cs typeface="Georgia"/>
                <a:sym typeface="Georgia"/>
              </a:rPr>
              <a:t>To accomplish these goals, a complex method consisting of single-hidden layer feedforward neural networks (SLFNs) is used. Based on the results, the presented method achieved an accuracy of approximately 60.05% during daily price movement classifications, despite only considering a small subset of edges.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buildup:</a:t>
            </a:r>
            <a:endParaRPr/>
          </a:p>
        </p:txBody>
      </p:sp>
      <p:sp>
        <p:nvSpPr>
          <p:cNvPr id="206" name="Google Shape;206;p25"/>
          <p:cNvSpPr txBox="1"/>
          <p:nvPr>
            <p:ph idx="1" type="body"/>
          </p:nvPr>
        </p:nvSpPr>
        <p:spPr>
          <a:xfrm>
            <a:off x="524425" y="1990725"/>
            <a:ext cx="7800300" cy="2448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Georgia"/>
              <a:buChar char="●"/>
            </a:pPr>
            <a:r>
              <a:rPr lang="en-GB" sz="1200">
                <a:solidFill>
                  <a:srgbClr val="263238"/>
                </a:solidFill>
                <a:highlight>
                  <a:srgbClr val="FFFFFF"/>
                </a:highlight>
                <a:latin typeface="Georgia"/>
                <a:ea typeface="Georgia"/>
                <a:cs typeface="Georgia"/>
                <a:sym typeface="Georgia"/>
              </a:rPr>
              <a:t>Before 2008 there were several attempts of creating internet money, like </a:t>
            </a:r>
            <a:r>
              <a:rPr lang="en-GB" sz="1200">
                <a:solidFill>
                  <a:srgbClr val="FF0000"/>
                </a:solidFill>
                <a:highlight>
                  <a:srgbClr val="FFFFFF"/>
                </a:highlight>
                <a:latin typeface="Georgia"/>
                <a:ea typeface="Georgia"/>
                <a:cs typeface="Georgia"/>
                <a:sym typeface="Georgia"/>
              </a:rPr>
              <a:t>Flooz.com</a:t>
            </a:r>
            <a:r>
              <a:rPr lang="en-GB" sz="1200">
                <a:solidFill>
                  <a:srgbClr val="263238"/>
                </a:solidFill>
                <a:highlight>
                  <a:srgbClr val="FFFFFF"/>
                </a:highlight>
                <a:latin typeface="Georgia"/>
                <a:ea typeface="Georgia"/>
                <a:cs typeface="Georgia"/>
                <a:sym typeface="Georgia"/>
              </a:rPr>
              <a:t> and </a:t>
            </a:r>
            <a:r>
              <a:rPr lang="en-GB" sz="1200">
                <a:solidFill>
                  <a:srgbClr val="FF00FF"/>
                </a:solidFill>
                <a:highlight>
                  <a:srgbClr val="FFFFFF"/>
                </a:highlight>
                <a:latin typeface="Georgia"/>
                <a:ea typeface="Georgia"/>
                <a:cs typeface="Georgia"/>
                <a:sym typeface="Georgia"/>
              </a:rPr>
              <a:t>E-gold</a:t>
            </a:r>
            <a:r>
              <a:rPr lang="en-GB" sz="1200">
                <a:solidFill>
                  <a:srgbClr val="263238"/>
                </a:solidFill>
                <a:highlight>
                  <a:srgbClr val="FFFFFF"/>
                </a:highlight>
                <a:latin typeface="Georgia"/>
                <a:ea typeface="Georgia"/>
                <a:cs typeface="Georgia"/>
                <a:sym typeface="Georgia"/>
              </a:rPr>
              <a:t>.</a:t>
            </a:r>
            <a:endParaRPr sz="1200">
              <a:solidFill>
                <a:srgbClr val="263238"/>
              </a:solidFill>
              <a:highlight>
                <a:srgbClr val="FFFFFF"/>
              </a:highlight>
              <a:latin typeface="Georgia"/>
              <a:ea typeface="Georgia"/>
              <a:cs typeface="Georgia"/>
              <a:sym typeface="Georgia"/>
            </a:endParaRPr>
          </a:p>
          <a:p>
            <a:pPr indent="-304800" lvl="0" marL="457200" rtl="0" algn="l">
              <a:spcBef>
                <a:spcPts val="0"/>
              </a:spcBef>
              <a:spcAft>
                <a:spcPts val="0"/>
              </a:spcAft>
              <a:buClr>
                <a:srgbClr val="263238"/>
              </a:buClr>
              <a:buSzPts val="1200"/>
              <a:buFont typeface="Georgia"/>
              <a:buChar char="●"/>
            </a:pPr>
            <a:r>
              <a:rPr lang="en-GB" sz="1200">
                <a:solidFill>
                  <a:srgbClr val="263238"/>
                </a:solidFill>
                <a:highlight>
                  <a:srgbClr val="FFFFFF"/>
                </a:highlight>
                <a:latin typeface="Georgia"/>
                <a:ea typeface="Georgia"/>
                <a:cs typeface="Georgia"/>
                <a:sym typeface="Georgia"/>
              </a:rPr>
              <a:t>However, they either required:</a:t>
            </a:r>
            <a:endParaRPr sz="1200">
              <a:solidFill>
                <a:srgbClr val="263238"/>
              </a:solidFill>
              <a:highlight>
                <a:srgbClr val="FFFFFF"/>
              </a:highlight>
              <a:latin typeface="Georgia"/>
              <a:ea typeface="Georgia"/>
              <a:cs typeface="Georgia"/>
              <a:sym typeface="Georgia"/>
            </a:endParaRPr>
          </a:p>
          <a:p>
            <a:pPr indent="-304800" lvl="1" marL="914400" rtl="0" algn="l">
              <a:spcBef>
                <a:spcPts val="0"/>
              </a:spcBef>
              <a:spcAft>
                <a:spcPts val="0"/>
              </a:spcAft>
              <a:buClr>
                <a:srgbClr val="263238"/>
              </a:buClr>
              <a:buSzPts val="1200"/>
              <a:buFont typeface="Georgia"/>
              <a:buChar char="○"/>
            </a:pPr>
            <a:r>
              <a:rPr lang="en-GB" sz="1200">
                <a:solidFill>
                  <a:srgbClr val="263238"/>
                </a:solidFill>
                <a:highlight>
                  <a:srgbClr val="FFFFFF"/>
                </a:highlight>
                <a:latin typeface="Georgia"/>
                <a:ea typeface="Georgia"/>
                <a:cs typeface="Georgia"/>
                <a:sym typeface="Georgia"/>
              </a:rPr>
              <a:t>a centralized party to control the process or </a:t>
            </a:r>
            <a:endParaRPr sz="1200">
              <a:solidFill>
                <a:srgbClr val="263238"/>
              </a:solidFill>
              <a:highlight>
                <a:srgbClr val="FFFFFF"/>
              </a:highlight>
              <a:latin typeface="Georgia"/>
              <a:ea typeface="Georgia"/>
              <a:cs typeface="Georgia"/>
              <a:sym typeface="Georgia"/>
            </a:endParaRPr>
          </a:p>
          <a:p>
            <a:pPr indent="-304800" lvl="1" marL="914400" rtl="0" algn="l">
              <a:spcBef>
                <a:spcPts val="0"/>
              </a:spcBef>
              <a:spcAft>
                <a:spcPts val="0"/>
              </a:spcAft>
              <a:buClr>
                <a:srgbClr val="263238"/>
              </a:buClr>
              <a:buSzPts val="1200"/>
              <a:buFont typeface="Georgia"/>
              <a:buChar char="○"/>
            </a:pPr>
            <a:r>
              <a:rPr lang="en-GB" sz="1200">
                <a:solidFill>
                  <a:srgbClr val="263238"/>
                </a:solidFill>
                <a:highlight>
                  <a:srgbClr val="FFFFFF"/>
                </a:highlight>
                <a:latin typeface="Georgia"/>
                <a:ea typeface="Georgia"/>
                <a:cs typeface="Georgia"/>
                <a:sym typeface="Georgia"/>
              </a:rPr>
              <a:t>were vulnerable to double spending – a situation when a malicious actor performs two transactions to a different address on the same amount of money at the same time.</a:t>
            </a:r>
            <a:endParaRPr sz="1200">
              <a:solidFill>
                <a:srgbClr val="263238"/>
              </a:solidFill>
              <a:highlight>
                <a:srgbClr val="FFFFFF"/>
              </a:highlight>
              <a:latin typeface="Georgia"/>
              <a:ea typeface="Georgia"/>
              <a:cs typeface="Georgia"/>
              <a:sym typeface="Georgia"/>
            </a:endParaRPr>
          </a:p>
          <a:p>
            <a:pPr indent="-304800" lvl="0" marL="457200" rtl="0" algn="l">
              <a:spcBef>
                <a:spcPts val="0"/>
              </a:spcBef>
              <a:spcAft>
                <a:spcPts val="0"/>
              </a:spcAft>
              <a:buClr>
                <a:srgbClr val="263238"/>
              </a:buClr>
              <a:buSzPts val="1200"/>
              <a:buFont typeface="Georgia"/>
              <a:buChar char="●"/>
            </a:pPr>
            <a:r>
              <a:rPr lang="en-GB" sz="1200">
                <a:solidFill>
                  <a:srgbClr val="263238"/>
                </a:solidFill>
                <a:highlight>
                  <a:srgbClr val="FFFFFF"/>
                </a:highlight>
                <a:latin typeface="Georgia"/>
                <a:ea typeface="Georgia"/>
                <a:cs typeface="Georgia"/>
                <a:sym typeface="Georgia"/>
              </a:rPr>
              <a:t>In case of a double-spending attack, a true peer-to-peer network wouldn’t be able to distinguish which transaction came in first and would approve both	=&gt;	no sustainable means of transferring money on the Internet in a decentralized manner.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Sticking the landing :</a:t>
            </a:r>
            <a:endParaRPr/>
          </a:p>
        </p:txBody>
      </p:sp>
      <p:sp>
        <p:nvSpPr>
          <p:cNvPr id="212" name="Google Shape;212;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263238"/>
                </a:solidFill>
                <a:highlight>
                  <a:srgbClr val="FFFFFF"/>
                </a:highlight>
                <a:latin typeface="Georgia"/>
                <a:ea typeface="Georgia"/>
                <a:cs typeface="Georgia"/>
                <a:sym typeface="Georgia"/>
              </a:rPr>
              <a:t>Bitcoin applied the </a:t>
            </a:r>
            <a:r>
              <a:rPr b="1" lang="en-GB" sz="1200">
                <a:solidFill>
                  <a:srgbClr val="263238"/>
                </a:solidFill>
                <a:highlight>
                  <a:srgbClr val="FFFFFF"/>
                </a:highlight>
                <a:latin typeface="Georgia"/>
                <a:ea typeface="Georgia"/>
                <a:cs typeface="Georgia"/>
                <a:sym typeface="Georgia"/>
              </a:rPr>
              <a:t>Timestamp</a:t>
            </a:r>
            <a:r>
              <a:rPr lang="en-GB" sz="1200">
                <a:solidFill>
                  <a:srgbClr val="263238"/>
                </a:solidFill>
                <a:highlight>
                  <a:srgbClr val="FFFFFF"/>
                </a:highlight>
                <a:latin typeface="Georgia"/>
                <a:ea typeface="Georgia"/>
                <a:cs typeface="Georgia"/>
                <a:sym typeface="Georgia"/>
              </a:rPr>
              <a:t> mechanism to make double-spending impossible. </a:t>
            </a:r>
            <a:endParaRPr sz="1200">
              <a:solidFill>
                <a:srgbClr val="263238"/>
              </a:solidFill>
              <a:highlight>
                <a:srgbClr val="FFFFFF"/>
              </a:highlight>
              <a:latin typeface="Georgia"/>
              <a:ea typeface="Georgia"/>
              <a:cs typeface="Georgia"/>
              <a:sym typeface="Georgia"/>
            </a:endParaRPr>
          </a:p>
          <a:p>
            <a:pPr indent="0" lvl="0" marL="0" rtl="0" algn="l">
              <a:spcBef>
                <a:spcPts val="1600"/>
              </a:spcBef>
              <a:spcAft>
                <a:spcPts val="0"/>
              </a:spcAft>
              <a:buNone/>
            </a:pPr>
            <a:r>
              <a:rPr lang="en-GB" sz="1200">
                <a:solidFill>
                  <a:srgbClr val="263238"/>
                </a:solidFill>
                <a:highlight>
                  <a:srgbClr val="FFFFFF"/>
                </a:highlight>
                <a:latin typeface="Georgia"/>
                <a:ea typeface="Georgia"/>
                <a:cs typeface="Georgia"/>
                <a:sym typeface="Georgia"/>
              </a:rPr>
              <a:t>Finally, the world was presented with an automated system that puts all the transactions in the ledger in chronological order, so the first transaction that made it to the network is considered valid and all other for the same funds are discarded.</a:t>
            </a:r>
            <a:endParaRPr sz="1200">
              <a:solidFill>
                <a:srgbClr val="263238"/>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GB" sz="1200">
                <a:solidFill>
                  <a:srgbClr val="263238"/>
                </a:solidFill>
                <a:highlight>
                  <a:srgbClr val="FFFFFF"/>
                </a:highlight>
                <a:latin typeface="Georgia"/>
                <a:ea typeface="Georgia"/>
                <a:cs typeface="Georgia"/>
                <a:sym typeface="Georgia"/>
              </a:rPr>
              <a:t>To secure the list of transactions from being altered by attackers, a </a:t>
            </a:r>
            <a:r>
              <a:rPr b="1" lang="en-GB" sz="1200">
                <a:solidFill>
                  <a:srgbClr val="263238"/>
                </a:solidFill>
                <a:highlight>
                  <a:srgbClr val="FFFFFF"/>
                </a:highlight>
                <a:latin typeface="Georgia"/>
                <a:ea typeface="Georgia"/>
                <a:cs typeface="Georgia"/>
                <a:sym typeface="Georgia"/>
              </a:rPr>
              <a:t>Proof-of-Work</a:t>
            </a:r>
            <a:r>
              <a:rPr lang="en-GB" sz="1200">
                <a:solidFill>
                  <a:srgbClr val="263238"/>
                </a:solidFill>
                <a:highlight>
                  <a:srgbClr val="FFFFFF"/>
                </a:highlight>
                <a:latin typeface="Georgia"/>
                <a:ea typeface="Georgia"/>
                <a:cs typeface="Georgia"/>
                <a:sym typeface="Georgia"/>
              </a:rPr>
              <a:t> (PoW) mechanism was introduced. PoW requires users to spend some time and processing power on creating new blocks for the network so that no attacker (or a group of attackers) could make a chain of blocks that is longer than the original one. As only the longest chain is accepted by the network, users can be sure that their money is safe.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819150" y="3816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Mining ?</a:t>
            </a:r>
            <a:endParaRPr/>
          </a:p>
        </p:txBody>
      </p:sp>
      <p:sp>
        <p:nvSpPr>
          <p:cNvPr id="218" name="Google Shape;218;p27"/>
          <p:cNvSpPr txBox="1"/>
          <p:nvPr>
            <p:ph idx="1" type="body"/>
          </p:nvPr>
        </p:nvSpPr>
        <p:spPr>
          <a:xfrm>
            <a:off x="819150" y="1144675"/>
            <a:ext cx="7505700" cy="3359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Mining Bitcoin basically means creating a new block and getting a reward for it, which is currently 12.5 BTC per each block that is mined roughly every 10 minutes.</a:t>
            </a:r>
            <a:endParaRPr sz="1200">
              <a:solidFill>
                <a:srgbClr val="263238"/>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Anyone can join and abandon the process at any time. Only one miner (node) can generate a single block and who is going to mine a block depends greatly on chance.</a:t>
            </a:r>
            <a:endParaRPr sz="1200">
              <a:solidFill>
                <a:srgbClr val="263238"/>
              </a:solidFill>
              <a:highlight>
                <a:srgbClr val="FFFFFF"/>
              </a:highlight>
              <a:latin typeface="Arial"/>
              <a:ea typeface="Arial"/>
              <a:cs typeface="Arial"/>
              <a:sym typeface="Arial"/>
            </a:endParaRPr>
          </a:p>
          <a:p>
            <a:pPr indent="-304800" lvl="0" marL="457200" rtl="0" algn="l">
              <a:lnSpc>
                <a:spcPct val="100000"/>
              </a:lnSpc>
              <a:spcBef>
                <a:spcPts val="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A </a:t>
            </a:r>
            <a:r>
              <a:rPr b="1" lang="en-GB" sz="1200">
                <a:solidFill>
                  <a:srgbClr val="263238"/>
                </a:solidFill>
                <a:highlight>
                  <a:srgbClr val="FFFFFF"/>
                </a:highlight>
                <a:latin typeface="Arial"/>
                <a:ea typeface="Arial"/>
                <a:cs typeface="Arial"/>
                <a:sym typeface="Arial"/>
              </a:rPr>
              <a:t>block header</a:t>
            </a:r>
            <a:r>
              <a:rPr lang="en-GB" sz="1200">
                <a:solidFill>
                  <a:srgbClr val="263238"/>
                </a:solidFill>
                <a:highlight>
                  <a:srgbClr val="FFFFFF"/>
                </a:highlight>
                <a:latin typeface="Arial"/>
                <a:ea typeface="Arial"/>
                <a:cs typeface="Arial"/>
                <a:sym typeface="Arial"/>
              </a:rPr>
              <a:t> is a crucial part of the mining process. It includes:</a:t>
            </a:r>
            <a:endParaRPr sz="1200">
              <a:solidFill>
                <a:srgbClr val="263238"/>
              </a:solidFill>
              <a:highlight>
                <a:srgbClr val="FFFFFF"/>
              </a:highlight>
              <a:latin typeface="Arial"/>
              <a:ea typeface="Arial"/>
              <a:cs typeface="Arial"/>
              <a:sym typeface="Arial"/>
            </a:endParaRPr>
          </a:p>
          <a:p>
            <a:pPr indent="-304800" lvl="1" marL="914400" rtl="0" algn="l">
              <a:lnSpc>
                <a:spcPct val="100000"/>
              </a:lnSpc>
              <a:spcBef>
                <a:spcPts val="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a version of Bitcoin core, </a:t>
            </a:r>
            <a:endParaRPr sz="1200">
              <a:solidFill>
                <a:srgbClr val="263238"/>
              </a:solidFill>
              <a:highlight>
                <a:srgbClr val="FFFFFF"/>
              </a:highlight>
              <a:latin typeface="Arial"/>
              <a:ea typeface="Arial"/>
              <a:cs typeface="Arial"/>
              <a:sym typeface="Arial"/>
            </a:endParaRPr>
          </a:p>
          <a:p>
            <a:pPr indent="-304800" lvl="1" marL="914400" rtl="0" algn="l">
              <a:lnSpc>
                <a:spcPct val="100000"/>
              </a:lnSpc>
              <a:spcBef>
                <a:spcPts val="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a timestamp (time of creation), </a:t>
            </a:r>
            <a:endParaRPr sz="1200">
              <a:solidFill>
                <a:srgbClr val="263238"/>
              </a:solidFill>
              <a:highlight>
                <a:srgbClr val="FFFFFF"/>
              </a:highlight>
              <a:latin typeface="Arial"/>
              <a:ea typeface="Arial"/>
              <a:cs typeface="Arial"/>
              <a:sym typeface="Arial"/>
            </a:endParaRPr>
          </a:p>
          <a:p>
            <a:pPr indent="-304800" lvl="1" marL="914400" rtl="0" algn="l">
              <a:lnSpc>
                <a:spcPct val="100000"/>
              </a:lnSpc>
              <a:spcBef>
                <a:spcPts val="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a previous block’s hash, </a:t>
            </a:r>
            <a:endParaRPr sz="1200">
              <a:solidFill>
                <a:srgbClr val="263238"/>
              </a:solidFill>
              <a:highlight>
                <a:srgbClr val="FFFFFF"/>
              </a:highlight>
              <a:latin typeface="Arial"/>
              <a:ea typeface="Arial"/>
              <a:cs typeface="Arial"/>
              <a:sym typeface="Arial"/>
            </a:endParaRPr>
          </a:p>
          <a:p>
            <a:pPr indent="-304800" lvl="1" marL="914400" rtl="0" algn="l">
              <a:lnSpc>
                <a:spcPct val="100000"/>
              </a:lnSpc>
              <a:spcBef>
                <a:spcPts val="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a Merkle root (hash of the hashes of the transactions within the previous block), </a:t>
            </a:r>
            <a:endParaRPr sz="1200">
              <a:solidFill>
                <a:srgbClr val="263238"/>
              </a:solidFill>
              <a:highlight>
                <a:srgbClr val="FFFFFF"/>
              </a:highlight>
              <a:latin typeface="Arial"/>
              <a:ea typeface="Arial"/>
              <a:cs typeface="Arial"/>
              <a:sym typeface="Arial"/>
            </a:endParaRPr>
          </a:p>
          <a:p>
            <a:pPr indent="-304800" lvl="1" marL="914400" rtl="0" algn="l">
              <a:lnSpc>
                <a:spcPct val="100000"/>
              </a:lnSpc>
              <a:spcBef>
                <a:spcPts val="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a difficulty target and </a:t>
            </a:r>
            <a:endParaRPr sz="1200">
              <a:solidFill>
                <a:srgbClr val="263238"/>
              </a:solidFill>
              <a:highlight>
                <a:srgbClr val="FFFFFF"/>
              </a:highlight>
              <a:latin typeface="Arial"/>
              <a:ea typeface="Arial"/>
              <a:cs typeface="Arial"/>
              <a:sym typeface="Arial"/>
            </a:endParaRPr>
          </a:p>
          <a:p>
            <a:pPr indent="-304800" lvl="1" marL="914400" rtl="0" algn="l">
              <a:lnSpc>
                <a:spcPct val="100000"/>
              </a:lnSpc>
              <a:spcBef>
                <a:spcPts val="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a nonce. </a:t>
            </a:r>
            <a:endParaRPr sz="1200">
              <a:solidFill>
                <a:srgbClr val="263238"/>
              </a:solidFill>
              <a:highlight>
                <a:srgbClr val="FFFFFF"/>
              </a:highlight>
              <a:latin typeface="Arial"/>
              <a:ea typeface="Arial"/>
              <a:cs typeface="Arial"/>
              <a:sym typeface="Arial"/>
            </a:endParaRPr>
          </a:p>
          <a:p>
            <a:pPr indent="0" lvl="0" marL="0" rtl="0" algn="l">
              <a:lnSpc>
                <a:spcPct val="100000"/>
              </a:lnSpc>
              <a:spcBef>
                <a:spcPts val="1800"/>
              </a:spcBef>
              <a:spcAft>
                <a:spcPts val="0"/>
              </a:spcAft>
              <a:buNone/>
            </a:pPr>
            <a:r>
              <a:rPr lang="en-GB" sz="1200">
                <a:solidFill>
                  <a:srgbClr val="263238"/>
                </a:solidFill>
                <a:highlight>
                  <a:srgbClr val="FFFFFF"/>
                </a:highlight>
                <a:latin typeface="Arial"/>
                <a:ea typeface="Arial"/>
                <a:cs typeface="Arial"/>
                <a:sym typeface="Arial"/>
              </a:rPr>
              <a:t>A difficulty target is a number written 256-bit format to match the length of the SHA-256 hash. Together with the nonce, it is used by miners for generating new blocks.</a:t>
            </a:r>
            <a:endParaRPr sz="1200">
              <a:solidFill>
                <a:srgbClr val="263238"/>
              </a:solidFill>
              <a:highlight>
                <a:srgbClr val="FFFFFF"/>
              </a:highlight>
              <a:latin typeface="Arial"/>
              <a:ea typeface="Arial"/>
              <a:cs typeface="Arial"/>
              <a:sym typeface="Arial"/>
            </a:endParaRPr>
          </a:p>
          <a:p>
            <a:pPr indent="-304800" lvl="0" marL="457200" rtl="0" algn="l">
              <a:lnSpc>
                <a:spcPct val="100000"/>
              </a:lnSpc>
              <a:spcBef>
                <a:spcPts val="1800"/>
              </a:spcBef>
              <a:spcAft>
                <a:spcPts val="0"/>
              </a:spcAft>
              <a:buClr>
                <a:srgbClr val="263238"/>
              </a:buClr>
              <a:buSzPts val="1200"/>
              <a:buFont typeface="Arial"/>
              <a:buChar char="●"/>
            </a:pPr>
            <a:r>
              <a:rPr lang="en-GB" sz="1200">
                <a:solidFill>
                  <a:srgbClr val="263238"/>
                </a:solidFill>
                <a:highlight>
                  <a:srgbClr val="FFFFFF"/>
                </a:highlight>
                <a:latin typeface="Arial"/>
                <a:ea typeface="Arial"/>
                <a:cs typeface="Arial"/>
                <a:sym typeface="Arial"/>
              </a:rPr>
              <a:t>To mine a block, miners run hash function through the block header of an existing block and compare it to the difficulty target. Should the hash be lower than or equal to the difficulty target, a block is created and the miner that produced the appropriate hash gets the reward.</a:t>
            </a:r>
            <a:endParaRPr sz="1200">
              <a:solidFill>
                <a:srgbClr val="263238"/>
              </a:solidFill>
              <a:highlight>
                <a:srgbClr val="FFFFFF"/>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GB" sz="3900">
                <a:solidFill>
                  <a:srgbClr val="000000"/>
                </a:solidFill>
                <a:highlight>
                  <a:srgbClr val="FFFFFF"/>
                </a:highlight>
                <a:latin typeface="Arial"/>
                <a:ea typeface="Arial"/>
                <a:cs typeface="Arial"/>
                <a:sym typeface="Arial"/>
              </a:rPr>
              <a:t>What is Network Hashrate?</a:t>
            </a:r>
            <a:endParaRPr b="1" sz="3900">
              <a:solidFill>
                <a:srgbClr val="000000"/>
              </a:solidFill>
              <a:highlight>
                <a:srgbClr val="FFFFFF"/>
              </a:highlight>
              <a:latin typeface="Arial"/>
              <a:ea typeface="Arial"/>
              <a:cs typeface="Arial"/>
              <a:sym typeface="Arial"/>
            </a:endParaRPr>
          </a:p>
          <a:p>
            <a:pPr indent="0" lvl="0" marL="0" rtl="0" algn="l">
              <a:spcBef>
                <a:spcPts val="1500"/>
              </a:spcBef>
              <a:spcAft>
                <a:spcPts val="0"/>
              </a:spcAft>
              <a:buNone/>
            </a:pPr>
            <a:r>
              <a:t/>
            </a:r>
            <a:endParaRPr/>
          </a:p>
        </p:txBody>
      </p:sp>
      <p:sp>
        <p:nvSpPr>
          <p:cNvPr id="224" name="Google Shape;224;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63238"/>
              </a:buClr>
              <a:buSzPts val="1200"/>
              <a:buFont typeface="Georgia"/>
              <a:buChar char="●"/>
            </a:pPr>
            <a:r>
              <a:rPr lang="en-GB" sz="1200">
                <a:solidFill>
                  <a:srgbClr val="263238"/>
                </a:solidFill>
                <a:highlight>
                  <a:srgbClr val="FFFFFF"/>
                </a:highlight>
                <a:latin typeface="Georgia"/>
                <a:ea typeface="Georgia"/>
                <a:cs typeface="Georgia"/>
                <a:sym typeface="Georgia"/>
              </a:rPr>
              <a:t>We already know that in order to create a block, a miner must be hashing a latest block’s header until they get a value lower than the target number. A number of hashing operations that a computer is able to do in a second is called hashrate.</a:t>
            </a:r>
            <a:endParaRPr sz="1200">
              <a:solidFill>
                <a:srgbClr val="263238"/>
              </a:solidFill>
              <a:highlight>
                <a:srgbClr val="FFFFFF"/>
              </a:highlight>
              <a:latin typeface="Georgia"/>
              <a:ea typeface="Georgia"/>
              <a:cs typeface="Georgia"/>
              <a:sym typeface="Georgia"/>
            </a:endParaRPr>
          </a:p>
          <a:p>
            <a:pPr indent="-304800" lvl="0" marL="457200" rtl="0" algn="l">
              <a:spcBef>
                <a:spcPts val="0"/>
              </a:spcBef>
              <a:spcAft>
                <a:spcPts val="0"/>
              </a:spcAft>
              <a:buClr>
                <a:srgbClr val="263238"/>
              </a:buClr>
              <a:buSzPts val="1200"/>
              <a:buFont typeface="Georgia"/>
              <a:buChar char="●"/>
            </a:pPr>
            <a:r>
              <a:rPr lang="en-GB" sz="1200">
                <a:solidFill>
                  <a:srgbClr val="263238"/>
                </a:solidFill>
                <a:highlight>
                  <a:srgbClr val="FFFFFF"/>
                </a:highlight>
                <a:latin typeface="Georgia"/>
                <a:ea typeface="Georgia"/>
                <a:cs typeface="Georgia"/>
                <a:sym typeface="Georgia"/>
              </a:rPr>
              <a:t>Mining is more of a lottery than a race, so the higher hashrate doesn’t mean that a given miner is going to create every block. </a:t>
            </a:r>
            <a:endParaRPr sz="1200">
              <a:solidFill>
                <a:srgbClr val="263238"/>
              </a:solidFill>
              <a:highlight>
                <a:srgbClr val="FFFFFF"/>
              </a:highlight>
              <a:latin typeface="Georgia"/>
              <a:ea typeface="Georgia"/>
              <a:cs typeface="Georgia"/>
              <a:sym typeface="Georgia"/>
            </a:endParaRPr>
          </a:p>
          <a:p>
            <a:pPr indent="-304800" lvl="0" marL="457200" rtl="0" algn="l">
              <a:spcBef>
                <a:spcPts val="0"/>
              </a:spcBef>
              <a:spcAft>
                <a:spcPts val="0"/>
              </a:spcAft>
              <a:buClr>
                <a:srgbClr val="263238"/>
              </a:buClr>
              <a:buSzPts val="1200"/>
              <a:buFont typeface="Georgia"/>
              <a:buChar char="●"/>
            </a:pPr>
            <a:r>
              <a:rPr lang="en-GB" sz="1200">
                <a:solidFill>
                  <a:srgbClr val="263238"/>
                </a:solidFill>
                <a:highlight>
                  <a:srgbClr val="FFFFFF"/>
                </a:highlight>
                <a:latin typeface="Georgia"/>
                <a:ea typeface="Georgia"/>
                <a:cs typeface="Georgia"/>
                <a:sym typeface="Georgia"/>
              </a:rPr>
              <a:t>However, the more operations a miner can do, the better are their chances of finding an appropriate hash faster than others. The hashrate is denominated in hashes per second.</a:t>
            </a:r>
            <a:endParaRPr sz="1200">
              <a:solidFill>
                <a:srgbClr val="263238"/>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GB" sz="1200">
                <a:solidFill>
                  <a:srgbClr val="263238"/>
                </a:solidFill>
                <a:highlight>
                  <a:srgbClr val="FFFFFF"/>
                </a:highlight>
                <a:latin typeface="Georgia"/>
                <a:ea typeface="Georgia"/>
                <a:cs typeface="Georgia"/>
                <a:sym typeface="Georgia"/>
              </a:rPr>
              <a:t>These days, mining has become a profitable business for large companies with enormous numbers of high-performance CPUs and cheap electricity. Such giants are using thousands of Tera hashes every day, fighting for the privilege of making new blocks and therefore getting </a:t>
            </a:r>
            <a:r>
              <a:rPr b="1" lang="en-GB" sz="1200">
                <a:solidFill>
                  <a:srgbClr val="263238"/>
                </a:solidFill>
                <a:highlight>
                  <a:srgbClr val="FFFFFF"/>
                </a:highlight>
                <a:latin typeface="Georgia"/>
                <a:ea typeface="Georgia"/>
                <a:cs typeface="Georgia"/>
                <a:sym typeface="Georgia"/>
              </a:rPr>
              <a:t>new Bitcoins</a:t>
            </a:r>
            <a:r>
              <a:rPr lang="en-GB" sz="1200">
                <a:solidFill>
                  <a:srgbClr val="263238"/>
                </a:solidFill>
                <a:highlight>
                  <a:srgbClr val="FFFFFF"/>
                </a:highlight>
                <a:latin typeface="Georgia"/>
                <a:ea typeface="Georgia"/>
                <a:cs typeface="Georgia"/>
                <a:sym typeface="Georgia"/>
              </a:rPr>
              <a:t>.</a:t>
            </a:r>
            <a:endParaRPr sz="1200">
              <a:solidFill>
                <a:srgbClr val="263238"/>
              </a:solidFill>
              <a:highlight>
                <a:srgbClr val="FFFFFF"/>
              </a:highlight>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778800" y="492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Mining Difficulty in a Nutshell :</a:t>
            </a:r>
            <a:endParaRPr/>
          </a:p>
        </p:txBody>
      </p:sp>
      <p:sp>
        <p:nvSpPr>
          <p:cNvPr id="230" name="Google Shape;230;p29"/>
          <p:cNvSpPr txBox="1"/>
          <p:nvPr>
            <p:ph idx="1" type="body"/>
          </p:nvPr>
        </p:nvSpPr>
        <p:spPr>
          <a:xfrm>
            <a:off x="819150" y="1447200"/>
            <a:ext cx="7505700" cy="317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263238"/>
                </a:solidFill>
                <a:highlight>
                  <a:srgbClr val="FFFFFF"/>
                </a:highlight>
                <a:latin typeface="Georgia"/>
                <a:ea typeface="Georgia"/>
                <a:cs typeface="Georgia"/>
                <a:sym typeface="Georgia"/>
              </a:rPr>
              <a:t>Bitcoin is designed to maintain certain mining difficulty so that it takes on average 10 minutes to produce a block. </a:t>
            </a:r>
            <a:endParaRPr sz="1200">
              <a:solidFill>
                <a:srgbClr val="263238"/>
              </a:solidFill>
              <a:highlight>
                <a:srgbClr val="FFFFFF"/>
              </a:highlight>
              <a:latin typeface="Georgia"/>
              <a:ea typeface="Georgia"/>
              <a:cs typeface="Georgia"/>
              <a:sym typeface="Georgia"/>
            </a:endParaRPr>
          </a:p>
          <a:p>
            <a:pPr indent="0" lvl="0" marL="0" rtl="0" algn="l">
              <a:lnSpc>
                <a:spcPct val="115000"/>
              </a:lnSpc>
              <a:spcBef>
                <a:spcPts val="1800"/>
              </a:spcBef>
              <a:spcAft>
                <a:spcPts val="0"/>
              </a:spcAft>
              <a:buNone/>
            </a:pPr>
            <a:r>
              <a:rPr lang="en-GB" sz="1200">
                <a:solidFill>
                  <a:srgbClr val="263238"/>
                </a:solidFill>
                <a:highlight>
                  <a:srgbClr val="FFFFFF"/>
                </a:highlight>
                <a:latin typeface="Georgia"/>
                <a:ea typeface="Georgia"/>
                <a:cs typeface="Georgia"/>
                <a:sym typeface="Georgia"/>
              </a:rPr>
              <a:t>If miners are struggling with a target difficulty set too low, the network raises it and vice versa. </a:t>
            </a:r>
            <a:endParaRPr sz="1200">
              <a:solidFill>
                <a:srgbClr val="263238"/>
              </a:solidFill>
              <a:highlight>
                <a:srgbClr val="FFFFFF"/>
              </a:highlight>
              <a:latin typeface="Georgia"/>
              <a:ea typeface="Georgia"/>
              <a:cs typeface="Georgia"/>
              <a:sym typeface="Georgia"/>
            </a:endParaRPr>
          </a:p>
          <a:p>
            <a:pPr indent="0" lvl="0" marL="0" rtl="0" algn="l">
              <a:lnSpc>
                <a:spcPct val="115000"/>
              </a:lnSpc>
              <a:spcBef>
                <a:spcPts val="1800"/>
              </a:spcBef>
              <a:spcAft>
                <a:spcPts val="0"/>
              </a:spcAft>
              <a:buNone/>
            </a:pPr>
            <a:r>
              <a:rPr lang="en-GB" sz="1200">
                <a:solidFill>
                  <a:srgbClr val="263238"/>
                </a:solidFill>
                <a:highlight>
                  <a:srgbClr val="FFFFFF"/>
                </a:highlight>
                <a:latin typeface="Georgia"/>
                <a:ea typeface="Georgia"/>
                <a:cs typeface="Georgia"/>
                <a:sym typeface="Georgia"/>
              </a:rPr>
              <a:t>The protocol for this is called </a:t>
            </a:r>
            <a:r>
              <a:rPr b="1" lang="en-GB" sz="1200">
                <a:solidFill>
                  <a:srgbClr val="263238"/>
                </a:solidFill>
                <a:highlight>
                  <a:srgbClr val="FFFFFF"/>
                </a:highlight>
                <a:latin typeface="Georgia"/>
                <a:ea typeface="Georgia"/>
                <a:cs typeface="Georgia"/>
                <a:sym typeface="Georgia"/>
              </a:rPr>
              <a:t>difficulty retargeting</a:t>
            </a:r>
            <a:r>
              <a:rPr lang="en-GB" sz="1200">
                <a:solidFill>
                  <a:srgbClr val="263238"/>
                </a:solidFill>
                <a:highlight>
                  <a:srgbClr val="FFFFFF"/>
                </a:highlight>
                <a:latin typeface="Georgia"/>
                <a:ea typeface="Georgia"/>
                <a:cs typeface="Georgia"/>
                <a:sym typeface="Georgia"/>
              </a:rPr>
              <a:t>. </a:t>
            </a:r>
            <a:endParaRPr sz="1200">
              <a:solidFill>
                <a:srgbClr val="263238"/>
              </a:solidFill>
              <a:highlight>
                <a:srgbClr val="FFFFFF"/>
              </a:highlight>
              <a:latin typeface="Georgia"/>
              <a:ea typeface="Georgia"/>
              <a:cs typeface="Georgia"/>
              <a:sym typeface="Georgia"/>
            </a:endParaRPr>
          </a:p>
          <a:p>
            <a:pPr indent="0" lvl="0" marL="0" rtl="0" algn="l">
              <a:lnSpc>
                <a:spcPct val="115000"/>
              </a:lnSpc>
              <a:spcBef>
                <a:spcPts val="1800"/>
              </a:spcBef>
              <a:spcAft>
                <a:spcPts val="0"/>
              </a:spcAft>
              <a:buNone/>
            </a:pPr>
            <a:r>
              <a:rPr lang="en-GB" sz="1200">
                <a:solidFill>
                  <a:srgbClr val="263238"/>
                </a:solidFill>
                <a:highlight>
                  <a:srgbClr val="FFFFFF"/>
                </a:highlight>
                <a:latin typeface="Georgia"/>
                <a:ea typeface="Georgia"/>
                <a:cs typeface="Georgia"/>
                <a:sym typeface="Georgia"/>
              </a:rPr>
              <a:t>Once 2016 blocks are mined (which takes roughly two weeks), the network goes through their headers to analyze the timestamps. </a:t>
            </a:r>
            <a:endParaRPr sz="1200">
              <a:solidFill>
                <a:srgbClr val="263238"/>
              </a:solidFill>
              <a:highlight>
                <a:srgbClr val="FFFFFF"/>
              </a:highlight>
              <a:latin typeface="Georgia"/>
              <a:ea typeface="Georgia"/>
              <a:cs typeface="Georgia"/>
              <a:sym typeface="Georgia"/>
            </a:endParaRPr>
          </a:p>
          <a:p>
            <a:pPr indent="0" lvl="0" marL="0" rtl="0" algn="l">
              <a:lnSpc>
                <a:spcPct val="115000"/>
              </a:lnSpc>
              <a:spcBef>
                <a:spcPts val="1800"/>
              </a:spcBef>
              <a:spcAft>
                <a:spcPts val="0"/>
              </a:spcAft>
              <a:buNone/>
            </a:pPr>
            <a:r>
              <a:rPr lang="en-GB" sz="1200">
                <a:solidFill>
                  <a:srgbClr val="263238"/>
                </a:solidFill>
                <a:highlight>
                  <a:srgbClr val="FFFFFF"/>
                </a:highlight>
                <a:latin typeface="Georgia"/>
                <a:ea typeface="Georgia"/>
                <a:cs typeface="Georgia"/>
                <a:sym typeface="Georgia"/>
              </a:rPr>
              <a:t>If the network was moving too fast, the difficulty target number in the very next block will be lower, if the network took more time than expected, the number will be higher. </a:t>
            </a:r>
            <a:endParaRPr sz="1200">
              <a:solidFill>
                <a:srgbClr val="263238"/>
              </a:solidFill>
              <a:highlight>
                <a:srgbClr val="FFFFFF"/>
              </a:highlight>
              <a:latin typeface="Georgia"/>
              <a:ea typeface="Georgia"/>
              <a:cs typeface="Georgia"/>
              <a:sym typeface="Georgia"/>
            </a:endParaRPr>
          </a:p>
          <a:p>
            <a:pPr indent="0" lvl="0" marL="0" rtl="0" algn="l">
              <a:lnSpc>
                <a:spcPct val="115000"/>
              </a:lnSpc>
              <a:spcBef>
                <a:spcPts val="1800"/>
              </a:spcBef>
              <a:spcAft>
                <a:spcPts val="1800"/>
              </a:spcAft>
              <a:buNone/>
            </a:pPr>
            <a:r>
              <a:rPr lang="en-GB" sz="1200">
                <a:solidFill>
                  <a:srgbClr val="263238"/>
                </a:solidFill>
                <a:highlight>
                  <a:srgbClr val="FFFFFF"/>
                </a:highlight>
                <a:latin typeface="Georgia"/>
                <a:ea typeface="Georgia"/>
                <a:cs typeface="Georgia"/>
                <a:sym typeface="Georgia"/>
              </a:rPr>
              <a:t>A new difficulty is a multiplier of the old difficulty and a quotient of 20160 minutes &amp; number of minutes spent on the last 2016 blocks.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ARIMA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819150" y="509525"/>
            <a:ext cx="75057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783F04"/>
                </a:solidFill>
              </a:rPr>
              <a:t>ARIMA approach to Bitcoin prediction</a:t>
            </a:r>
            <a:endParaRPr>
              <a:solidFill>
                <a:srgbClr val="783F04"/>
              </a:solidFill>
            </a:endParaRPr>
          </a:p>
        </p:txBody>
      </p:sp>
      <p:sp>
        <p:nvSpPr>
          <p:cNvPr id="241" name="Google Shape;241;p31"/>
          <p:cNvSpPr txBox="1"/>
          <p:nvPr>
            <p:ph idx="1" type="body"/>
          </p:nvPr>
        </p:nvSpPr>
        <p:spPr>
          <a:xfrm>
            <a:off x="819150" y="1406650"/>
            <a:ext cx="7505700" cy="28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 aim at revealing the usefulness of traditional autoregressive integrated moving average (ARIMA) model in predicting the future value of bitcoin by analyzing the price time series in a 1-year-long time period.</a:t>
            </a:r>
            <a:endParaRPr/>
          </a:p>
          <a:p>
            <a:pPr indent="0" lvl="0" marL="0" rtl="0" algn="ctr">
              <a:spcBef>
                <a:spcPts val="1600"/>
              </a:spcBef>
              <a:spcAft>
                <a:spcPts val="1600"/>
              </a:spcAft>
              <a:buNone/>
            </a:pPr>
            <a:r>
              <a:rPr lang="en-GB" sz="1800"/>
              <a:t>The problem consists in training an ARIMA (p, q, d) predictor over this data set, such that given a time window of length w, the prediction error for 1 day after the window is minimized</a:t>
            </a:r>
            <a:r>
              <a:rPr lang="en-GB"/>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 :</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Blockchain &amp; Bitcoin</a:t>
            </a:r>
            <a:endParaRPr/>
          </a:p>
          <a:p>
            <a:pPr indent="-298450" lvl="1" marL="914400" rtl="0" algn="l">
              <a:spcBef>
                <a:spcPts val="0"/>
              </a:spcBef>
              <a:spcAft>
                <a:spcPts val="0"/>
              </a:spcAft>
              <a:buSzPts val="1100"/>
              <a:buChar char="○"/>
            </a:pPr>
            <a:r>
              <a:rPr lang="en-GB"/>
              <a:t>What it is, how is it secure, encryptions, hashes,etc</a:t>
            </a:r>
            <a:endParaRPr/>
          </a:p>
          <a:p>
            <a:pPr indent="-311150" lvl="0" marL="457200" rtl="0" algn="l">
              <a:spcBef>
                <a:spcPts val="0"/>
              </a:spcBef>
              <a:spcAft>
                <a:spcPts val="0"/>
              </a:spcAft>
              <a:buSzPts val="1300"/>
              <a:buChar char="●"/>
            </a:pPr>
            <a:r>
              <a:rPr lang="en-GB"/>
              <a:t>The Dataset used -</a:t>
            </a:r>
            <a:endParaRPr/>
          </a:p>
          <a:p>
            <a:pPr indent="-298450" lvl="1" marL="914400" rtl="0" algn="l">
              <a:spcBef>
                <a:spcPts val="0"/>
              </a:spcBef>
              <a:spcAft>
                <a:spcPts val="0"/>
              </a:spcAft>
              <a:buSzPts val="1100"/>
              <a:buChar char="○"/>
            </a:pPr>
            <a:r>
              <a:rPr lang="en-GB"/>
              <a:t>Bitcoin market</a:t>
            </a:r>
            <a:endParaRPr/>
          </a:p>
          <a:p>
            <a:pPr indent="-298450" lvl="1" marL="914400" rtl="0" algn="l">
              <a:spcBef>
                <a:spcPts val="0"/>
              </a:spcBef>
              <a:spcAft>
                <a:spcPts val="0"/>
              </a:spcAft>
              <a:buSzPts val="1100"/>
              <a:buChar char="○"/>
            </a:pPr>
            <a:r>
              <a:rPr lang="en-GB"/>
              <a:t>What is Difficulty and hashrate</a:t>
            </a:r>
            <a:endParaRPr/>
          </a:p>
          <a:p>
            <a:pPr indent="-311150" lvl="0" marL="457200" rtl="0" algn="l">
              <a:spcBef>
                <a:spcPts val="0"/>
              </a:spcBef>
              <a:spcAft>
                <a:spcPts val="0"/>
              </a:spcAft>
              <a:buSzPts val="1300"/>
              <a:buChar char="●"/>
            </a:pPr>
            <a:r>
              <a:rPr lang="en-GB"/>
              <a:t>Approaches-</a:t>
            </a:r>
            <a:endParaRPr/>
          </a:p>
          <a:p>
            <a:pPr indent="-298450" lvl="1" marL="914400" rtl="0" algn="l">
              <a:spcBef>
                <a:spcPts val="0"/>
              </a:spcBef>
              <a:spcAft>
                <a:spcPts val="0"/>
              </a:spcAft>
              <a:buSzPts val="1100"/>
              <a:buChar char="○"/>
            </a:pPr>
            <a:r>
              <a:rPr lang="en-GB"/>
              <a:t>LSTM</a:t>
            </a:r>
            <a:endParaRPr/>
          </a:p>
          <a:p>
            <a:pPr indent="-298450" lvl="1" marL="914400" rtl="0" algn="l">
              <a:spcBef>
                <a:spcPts val="0"/>
              </a:spcBef>
              <a:spcAft>
                <a:spcPts val="0"/>
              </a:spcAft>
              <a:buSzPts val="1100"/>
              <a:buChar char="○"/>
            </a:pPr>
            <a:r>
              <a:rPr lang="en-GB"/>
              <a:t>RNN</a:t>
            </a:r>
            <a:endParaRPr/>
          </a:p>
          <a:p>
            <a:pPr indent="-311150" lvl="0" marL="457200" rtl="0" algn="l">
              <a:spcBef>
                <a:spcPts val="0"/>
              </a:spcBef>
              <a:spcAft>
                <a:spcPts val="0"/>
              </a:spcAft>
              <a:buSzPts val="1300"/>
              <a:buChar char="●"/>
            </a:pPr>
            <a:r>
              <a:rPr lang="en-GB"/>
              <a:t>Algorithms</a:t>
            </a:r>
            <a:endParaRPr/>
          </a:p>
          <a:p>
            <a:pPr indent="-311150" lvl="0" marL="457200" rtl="0" algn="l">
              <a:spcBef>
                <a:spcPts val="0"/>
              </a:spcBef>
              <a:spcAft>
                <a:spcPts val="0"/>
              </a:spcAft>
              <a:buSzPts val="1300"/>
              <a:buChar char="●"/>
            </a:pPr>
            <a:r>
              <a:rPr lang="en-GB"/>
              <a:t>Results (tentative)</a:t>
            </a:r>
            <a:endParaRPr/>
          </a:p>
        </p:txBody>
      </p:sp>
      <p:pic>
        <p:nvPicPr>
          <p:cNvPr id="136" name="Google Shape;136;p14"/>
          <p:cNvPicPr preferRelativeResize="0"/>
          <p:nvPr/>
        </p:nvPicPr>
        <p:blipFill>
          <a:blip r:embed="rId3">
            <a:alphaModFix/>
          </a:blip>
          <a:stretch>
            <a:fillRect/>
          </a:stretch>
        </p:blipFill>
        <p:spPr>
          <a:xfrm>
            <a:off x="4950000" y="1134375"/>
            <a:ext cx="3572249" cy="2119125"/>
          </a:xfrm>
          <a:prstGeom prst="rect">
            <a:avLst/>
          </a:prstGeom>
          <a:noFill/>
          <a:ln>
            <a:noFill/>
          </a:ln>
          <a:effectLst>
            <a:reflection blurRad="0" dir="0" dist="0" endA="0" endPos="38000" fadeDir="5400012" kx="0" rotWithShape="0" algn="bl" stA="83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 ARIMA-BASED PRICE PREDICTION</a:t>
            </a:r>
            <a:endParaRPr sz="2400"/>
          </a:p>
        </p:txBody>
      </p:sp>
      <p:sp>
        <p:nvSpPr>
          <p:cNvPr id="247" name="Google Shape;247;p32"/>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p:txBody>
      </p:sp>
      <p:sp>
        <p:nvSpPr>
          <p:cNvPr id="248" name="Google Shape;248;p32"/>
          <p:cNvSpPr txBox="1"/>
          <p:nvPr>
            <p:ph idx="2" type="body"/>
          </p:nvPr>
        </p:nvSpPr>
        <p:spPr>
          <a:xfrm>
            <a:off x="928150" y="2029100"/>
            <a:ext cx="7412400" cy="263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ARIMA models requires dataset to be stationary.  </a:t>
            </a:r>
            <a:endParaRPr/>
          </a:p>
          <a:p>
            <a:pPr indent="-311150" lvl="0" marL="457200" rtl="0" algn="l">
              <a:spcBef>
                <a:spcPts val="0"/>
              </a:spcBef>
              <a:spcAft>
                <a:spcPts val="0"/>
              </a:spcAft>
              <a:buSzPts val="1300"/>
              <a:buChar char="●"/>
            </a:pPr>
            <a:r>
              <a:rPr lang="en-GB"/>
              <a:t>The dataset shows that it has an exponential trend. </a:t>
            </a:r>
            <a:endParaRPr/>
          </a:p>
          <a:p>
            <a:pPr indent="-311150" lvl="0" marL="457200" rtl="0" algn="l">
              <a:spcBef>
                <a:spcPts val="0"/>
              </a:spcBef>
              <a:spcAft>
                <a:spcPts val="0"/>
              </a:spcAft>
              <a:buSzPts val="1300"/>
              <a:buChar char="●"/>
            </a:pPr>
            <a:r>
              <a:rPr lang="en-GB"/>
              <a:t>Taking the logarithm of the data , we still observe an increasing trend in the data. Especially, the Autocorrelation and partial autocorrelation functions (ACT/PACF)  represents a high coupling between prices.</a:t>
            </a:r>
            <a:endParaRPr/>
          </a:p>
          <a:p>
            <a:pPr indent="-311150" lvl="0" marL="457200" rtl="0" algn="l">
              <a:spcBef>
                <a:spcPts val="0"/>
              </a:spcBef>
              <a:spcAft>
                <a:spcPts val="0"/>
              </a:spcAft>
              <a:buSzPts val="1300"/>
              <a:buChar char="●"/>
            </a:pPr>
            <a:r>
              <a:rPr lang="en-GB"/>
              <a:t>Taking the first order differential transform, one observes that the trend in the data has been removed. </a:t>
            </a:r>
            <a:endParaRPr/>
          </a:p>
          <a:p>
            <a:pPr indent="-311150" lvl="0" marL="457200" rtl="0" algn="l">
              <a:spcBef>
                <a:spcPts val="0"/>
              </a:spcBef>
              <a:spcAft>
                <a:spcPts val="0"/>
              </a:spcAft>
              <a:buSzPts val="1300"/>
              <a:buChar char="●"/>
            </a:pPr>
            <a:r>
              <a:rPr lang="en-GB"/>
              <a:t>The stationarity test also shows that the p-value is very close to zero, and is less than the critical values.</a:t>
            </a:r>
            <a:endParaRPr/>
          </a:p>
          <a:p>
            <a:pPr indent="-311150" lvl="0" marL="457200" rtl="0" algn="l">
              <a:spcBef>
                <a:spcPts val="0"/>
              </a:spcBef>
              <a:spcAft>
                <a:spcPts val="0"/>
              </a:spcAft>
              <a:buSzPts val="1300"/>
              <a:buChar char="●"/>
            </a:pPr>
            <a:r>
              <a:rPr lang="en-GB"/>
              <a:t>The dataset has become stationery.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ARIMA (contd.)</a:t>
            </a:r>
            <a:endParaRPr/>
          </a:p>
        </p:txBody>
      </p:sp>
      <p:sp>
        <p:nvSpPr>
          <p:cNvPr id="254" name="Google Shape;254;p33"/>
          <p:cNvSpPr txBox="1"/>
          <p:nvPr>
            <p:ph idx="2" type="body"/>
          </p:nvPr>
        </p:nvSpPr>
        <p:spPr>
          <a:xfrm>
            <a:off x="819150" y="1550600"/>
            <a:ext cx="6424200" cy="30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dataset has become stationery</a:t>
            </a:r>
            <a:endParaRPr/>
          </a:p>
          <a:p>
            <a:pPr indent="0" lvl="0" marL="0" rtl="0" algn="l">
              <a:spcBef>
                <a:spcPts val="1600"/>
              </a:spcBef>
              <a:spcAft>
                <a:spcPts val="0"/>
              </a:spcAft>
              <a:buNone/>
            </a:pPr>
            <a:r>
              <a:rPr lang="en-GB"/>
              <a:t>Here we don’t break the dataset and continue with finding the best ARIMA model which fits the whole time span, however, we expect that its performance will be weak.</a:t>
            </a:r>
            <a:endParaRPr/>
          </a:p>
          <a:p>
            <a:pPr indent="0" lvl="0" marL="0" rtl="0" algn="l">
              <a:spcBef>
                <a:spcPts val="1600"/>
              </a:spcBef>
              <a:spcAft>
                <a:spcPts val="0"/>
              </a:spcAft>
              <a:buNone/>
            </a:pPr>
            <a:r>
              <a:rPr lang="en-GB"/>
              <a:t>We implement two approaches for identifying (p, g, d), including:</a:t>
            </a:r>
            <a:endParaRPr/>
          </a:p>
          <a:p>
            <a:pPr indent="0" lvl="0" marL="0" rtl="0" algn="l">
              <a:spcBef>
                <a:spcPts val="1600"/>
              </a:spcBef>
              <a:spcAft>
                <a:spcPts val="1600"/>
              </a:spcAft>
              <a:buNone/>
            </a:pPr>
            <a:r>
              <a:rPr lang="en-GB"/>
              <a:t>(i) the one which minimizes the residual sum of squares (RSS) in the model fitting phase, and (ii) the one that minimizes the mean square error (MSE) in the prediction phase.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4"/>
          <p:cNvPicPr preferRelativeResize="0"/>
          <p:nvPr/>
        </p:nvPicPr>
        <p:blipFill>
          <a:blip r:embed="rId3">
            <a:alphaModFix/>
          </a:blip>
          <a:stretch>
            <a:fillRect/>
          </a:stretch>
        </p:blipFill>
        <p:spPr>
          <a:xfrm>
            <a:off x="1185499" y="1816750"/>
            <a:ext cx="6773001" cy="2945375"/>
          </a:xfrm>
          <a:prstGeom prst="rect">
            <a:avLst/>
          </a:prstGeom>
          <a:noFill/>
          <a:ln>
            <a:noFill/>
          </a:ln>
        </p:spPr>
      </p:pic>
      <p:sp>
        <p:nvSpPr>
          <p:cNvPr id="260" name="Google Shape;260;p34"/>
          <p:cNvSpPr txBox="1"/>
          <p:nvPr/>
        </p:nvSpPr>
        <p:spPr>
          <a:xfrm>
            <a:off x="538300" y="586150"/>
            <a:ext cx="7236900" cy="6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222222"/>
                </a:solidFill>
                <a:highlight>
                  <a:srgbClr val="FFFFFF"/>
                </a:highlight>
              </a:rPr>
              <a:t>A moving average (rolling average or running average) is a calculation to analyze data points by creating a </a:t>
            </a:r>
            <a:r>
              <a:rPr lang="en-GB" sz="1800" u="sng">
                <a:solidFill>
                  <a:srgbClr val="222222"/>
                </a:solidFill>
                <a:highlight>
                  <a:srgbClr val="FFFFFF"/>
                </a:highlight>
              </a:rPr>
              <a:t>series of averages of different subsets</a:t>
            </a:r>
            <a:r>
              <a:rPr lang="en-GB" sz="1800">
                <a:solidFill>
                  <a:srgbClr val="222222"/>
                </a:solidFill>
                <a:highlight>
                  <a:srgbClr val="FFFFFF"/>
                </a:highlight>
              </a:rPr>
              <a:t> of the full data set.</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pic>
        <p:nvPicPr>
          <p:cNvPr id="265" name="Google Shape;265;p35"/>
          <p:cNvPicPr preferRelativeResize="0"/>
          <p:nvPr/>
        </p:nvPicPr>
        <p:blipFill>
          <a:blip r:embed="rId3">
            <a:alphaModFix/>
          </a:blip>
          <a:stretch>
            <a:fillRect/>
          </a:stretch>
        </p:blipFill>
        <p:spPr>
          <a:xfrm>
            <a:off x="428625" y="666750"/>
            <a:ext cx="8286750" cy="381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36"/>
          <p:cNvPicPr preferRelativeResize="0"/>
          <p:nvPr/>
        </p:nvPicPr>
        <p:blipFill rotWithShape="1">
          <a:blip r:embed="rId3">
            <a:alphaModFix/>
          </a:blip>
          <a:srcRect b="0" l="0" r="33466" t="33123"/>
          <a:stretch/>
        </p:blipFill>
        <p:spPr>
          <a:xfrm>
            <a:off x="1797650" y="993100"/>
            <a:ext cx="4883100" cy="3157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ARIMA (contd.)</a:t>
            </a:r>
            <a:endParaRPr/>
          </a:p>
        </p:txBody>
      </p:sp>
      <p:sp>
        <p:nvSpPr>
          <p:cNvPr id="276" name="Google Shape;276;p37"/>
          <p:cNvSpPr txBox="1"/>
          <p:nvPr>
            <p:ph idx="2" type="body"/>
          </p:nvPr>
        </p:nvSpPr>
        <p:spPr>
          <a:xfrm>
            <a:off x="819150" y="1904425"/>
            <a:ext cx="5859900" cy="26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former aims at performing a grid search over feasible values of p, q, and d, deriving the RSS from fitting dataset to the ARIMA model, and reporting the one which minimizes the RSS. </a:t>
            </a:r>
            <a:endParaRPr/>
          </a:p>
          <a:p>
            <a:pPr indent="0" lvl="0" marL="0" rtl="0" algn="l">
              <a:spcBef>
                <a:spcPts val="1600"/>
              </a:spcBef>
              <a:spcAft>
                <a:spcPts val="0"/>
              </a:spcAft>
              <a:buNone/>
            </a:pPr>
            <a:r>
              <a:rPr lang="en-GB"/>
              <a:t>We generate random time windows of length w, and test each ARIMA model for predicting the day after the window. </a:t>
            </a:r>
            <a:endParaRPr/>
          </a:p>
          <a:p>
            <a:pPr indent="0" lvl="0" marL="0" rtl="0" algn="l">
              <a:spcBef>
                <a:spcPts val="1600"/>
              </a:spcBef>
              <a:spcAft>
                <a:spcPts val="1600"/>
              </a:spcAft>
              <a:buNone/>
            </a:pPr>
            <a:r>
              <a:rPr lang="en-GB"/>
              <a:t>Then, we select the model with the lowest prediction error.</a:t>
            </a:r>
            <a:endParaRPr/>
          </a:p>
        </p:txBody>
      </p:sp>
      <p:sp>
        <p:nvSpPr>
          <p:cNvPr id="277" name="Google Shape;277;p37"/>
          <p:cNvSpPr txBox="1"/>
          <p:nvPr/>
        </p:nvSpPr>
        <p:spPr>
          <a:xfrm>
            <a:off x="3195300" y="3687300"/>
            <a:ext cx="11076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alibri"/>
                <a:ea typeface="Calibri"/>
                <a:cs typeface="Calibri"/>
                <a:sym typeface="Calibri"/>
              </a:rPr>
              <a:t>MSE ~ 80K</a:t>
            </a:r>
            <a:endParaRPr b="1">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1385850" y="1383850"/>
            <a:ext cx="6372300" cy="137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LSTM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652100" y="386225"/>
            <a:ext cx="7505700" cy="6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212121"/>
                </a:solidFill>
              </a:rPr>
              <a:t>Time Series Analysis with LSTM</a:t>
            </a:r>
            <a:endParaRPr/>
          </a:p>
        </p:txBody>
      </p:sp>
      <p:sp>
        <p:nvSpPr>
          <p:cNvPr id="288" name="Google Shape;288;p39"/>
          <p:cNvSpPr txBox="1"/>
          <p:nvPr>
            <p:ph idx="1" type="body"/>
          </p:nvPr>
        </p:nvSpPr>
        <p:spPr>
          <a:xfrm>
            <a:off x="288150" y="1141450"/>
            <a:ext cx="8567700" cy="3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b="1"/>
          </a:p>
          <a:p>
            <a:pPr indent="0" lvl="0" marL="0" rtl="0" algn="ctr">
              <a:spcBef>
                <a:spcPts val="1600"/>
              </a:spcBef>
              <a:spcAft>
                <a:spcPts val="0"/>
              </a:spcAft>
              <a:buNone/>
            </a:pPr>
            <a:r>
              <a:rPr b="1" lang="en-GB"/>
              <a:t>Plot of closing price of bitcoin</a:t>
            </a:r>
            <a:r>
              <a:rPr lang="en-GB"/>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89" name="Google Shape;289;p39"/>
          <p:cNvPicPr preferRelativeResize="0"/>
          <p:nvPr/>
        </p:nvPicPr>
        <p:blipFill rotWithShape="1">
          <a:blip r:embed="rId3">
            <a:alphaModFix/>
          </a:blip>
          <a:srcRect b="8994" l="24858" r="16896" t="29899"/>
          <a:stretch/>
        </p:blipFill>
        <p:spPr>
          <a:xfrm>
            <a:off x="1976563" y="1327700"/>
            <a:ext cx="5325874" cy="2752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0"/>
          <p:cNvSpPr txBox="1"/>
          <p:nvPr>
            <p:ph idx="1" type="body"/>
          </p:nvPr>
        </p:nvSpPr>
        <p:spPr>
          <a:xfrm>
            <a:off x="819150" y="870350"/>
            <a:ext cx="7505700" cy="34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lang="en-GB" sz="1400"/>
              <a:t>To make learning easier for the network, data should have the following characteristics </a:t>
            </a:r>
            <a:endParaRPr sz="1400"/>
          </a:p>
          <a:p>
            <a:pPr indent="-311150" lvl="0" marL="457200" rtl="0" algn="l">
              <a:spcBef>
                <a:spcPts val="1600"/>
              </a:spcBef>
              <a:spcAft>
                <a:spcPts val="0"/>
              </a:spcAft>
              <a:buSzPts val="1300"/>
              <a:buChar char="●"/>
            </a:pPr>
            <a:r>
              <a:rPr lang="en-GB"/>
              <a:t> Take small values - Typically, most values should be in the range 0-1 range</a:t>
            </a:r>
            <a:endParaRPr/>
          </a:p>
          <a:p>
            <a:pPr indent="-311150" lvl="0" marL="457200" rtl="0" algn="l">
              <a:spcBef>
                <a:spcPts val="0"/>
              </a:spcBef>
              <a:spcAft>
                <a:spcPts val="0"/>
              </a:spcAft>
              <a:buSzPts val="1300"/>
              <a:buChar char="●"/>
            </a:pPr>
            <a:r>
              <a:rPr lang="en-GB"/>
              <a:t> Be homogeneous - That is, all features should take values at roughly the same range. </a:t>
            </a:r>
            <a:endParaRPr/>
          </a:p>
          <a:p>
            <a:pPr indent="0" lvl="0" marL="0" rtl="0" algn="l">
              <a:spcBef>
                <a:spcPts val="1600"/>
              </a:spcBef>
              <a:spcAft>
                <a:spcPts val="0"/>
              </a:spcAft>
              <a:buNone/>
            </a:pPr>
            <a:r>
              <a:rPr lang="en-GB"/>
              <a:t>The most common normalization methods used during data transformation include:</a:t>
            </a:r>
            <a:endParaRPr/>
          </a:p>
          <a:p>
            <a:pPr indent="-311150" lvl="0" marL="457200" rtl="0" algn="l">
              <a:spcBef>
                <a:spcPts val="1600"/>
              </a:spcBef>
              <a:spcAft>
                <a:spcPts val="0"/>
              </a:spcAft>
              <a:buSzPts val="1300"/>
              <a:buAutoNum type="arabicPeriod"/>
            </a:pPr>
            <a:r>
              <a:rPr b="1" lang="en-GB"/>
              <a:t>Min-Max Scaling,</a:t>
            </a:r>
            <a:r>
              <a:rPr lang="en-GB"/>
              <a:t> where the data inputs are mapped on a number from 0 to 1:</a:t>
            </a:r>
            <a:endParaRPr/>
          </a:p>
          <a:p>
            <a:pPr indent="0" lvl="0" marL="1828800" rtl="0" algn="l">
              <a:spcBef>
                <a:spcPts val="1600"/>
              </a:spcBef>
              <a:spcAft>
                <a:spcPts val="0"/>
              </a:spcAft>
              <a:buNone/>
            </a:pPr>
            <a:r>
              <a:rPr lang="en-GB"/>
              <a:t>x’= [x − min(X)] / [ max(X) − min(X)]</a:t>
            </a:r>
            <a:endParaRPr/>
          </a:p>
          <a:p>
            <a:pPr indent="-311150" lvl="0" marL="457200" rtl="0" algn="l">
              <a:spcBef>
                <a:spcPts val="1600"/>
              </a:spcBef>
              <a:spcAft>
                <a:spcPts val="0"/>
              </a:spcAft>
              <a:buSzPts val="1300"/>
              <a:buAutoNum type="arabicPeriod"/>
            </a:pPr>
            <a:r>
              <a:rPr b="1" lang="en-GB"/>
              <a:t>Mean Normalization,</a:t>
            </a:r>
            <a:r>
              <a:rPr lang="en-GB"/>
              <a:t> which makes data to have a values between -1 and 1 with a mean of 0:</a:t>
            </a:r>
            <a:endParaRPr/>
          </a:p>
          <a:p>
            <a:pPr indent="0" lvl="0" marL="1828800" rtl="0" algn="l">
              <a:spcBef>
                <a:spcPts val="1600"/>
              </a:spcBef>
              <a:spcAft>
                <a:spcPts val="0"/>
              </a:spcAft>
              <a:buNone/>
            </a:pPr>
            <a:r>
              <a:rPr lang="en-GB"/>
              <a:t>x’ = [x − mean(X)]  / [max(X) − min(X)]</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1"/>
          <p:cNvSpPr txBox="1"/>
          <p:nvPr>
            <p:ph idx="1" type="body"/>
          </p:nvPr>
        </p:nvSpPr>
        <p:spPr>
          <a:xfrm>
            <a:off x="819150" y="1152175"/>
            <a:ext cx="7505700" cy="32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 3.  </a:t>
            </a:r>
            <a:r>
              <a:rPr b="1" lang="en-GB"/>
              <a:t>Z-Score (Standardization)</a:t>
            </a:r>
            <a:r>
              <a:rPr lang="en-GB"/>
              <a:t>, where the features are redistributed with their mean of 0 and standard deviation of 1:</a:t>
            </a:r>
            <a:endParaRPr/>
          </a:p>
          <a:p>
            <a:pPr indent="0" lvl="0" marL="457200" rtl="0" algn="l">
              <a:spcBef>
                <a:spcPts val="1600"/>
              </a:spcBef>
              <a:spcAft>
                <a:spcPts val="0"/>
              </a:spcAft>
              <a:buNone/>
            </a:pPr>
            <a:r>
              <a:rPr lang="en-GB"/>
              <a:t>			x’ = [x − mean(x)] / ρ</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lang="en-GB" sz="1400">
                <a:solidFill>
                  <a:srgbClr val="000000"/>
                </a:solidFill>
                <a:highlight>
                  <a:schemeClr val="dk1"/>
                </a:highlight>
                <a:latin typeface="Times New Roman"/>
                <a:ea typeface="Times New Roman"/>
                <a:cs typeface="Times New Roman"/>
                <a:sym typeface="Times New Roman"/>
              </a:rPr>
              <a:t>Standardisation was chosen over  normalisation as it better suits the activation functions used by the deep learning models.</a:t>
            </a:r>
            <a:endParaRPr sz="1400">
              <a:solidFill>
                <a:srgbClr val="000000"/>
              </a:solidFill>
              <a:highlight>
                <a:schemeClr val="dk1"/>
              </a:highlight>
              <a:latin typeface="Times New Roman"/>
              <a:ea typeface="Times New Roman"/>
              <a:cs typeface="Times New Roman"/>
              <a:sym typeface="Times New Roman"/>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 - a brief introduction</a:t>
            </a:r>
            <a:endParaRPr/>
          </a:p>
        </p:txBody>
      </p:sp>
      <p:sp>
        <p:nvSpPr>
          <p:cNvPr id="142" name="Google Shape;142;p15"/>
          <p:cNvSpPr txBox="1"/>
          <p:nvPr>
            <p:ph idx="1" type="body"/>
          </p:nvPr>
        </p:nvSpPr>
        <p:spPr>
          <a:xfrm>
            <a:off x="635800" y="1644425"/>
            <a:ext cx="7505700" cy="24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A </a:t>
            </a:r>
            <a:r>
              <a:rPr b="1" lang="en-GB" sz="1600">
                <a:solidFill>
                  <a:srgbClr val="222222"/>
                </a:solidFill>
                <a:highlight>
                  <a:srgbClr val="FFFFFF"/>
                </a:highlight>
              </a:rPr>
              <a:t>blockchain</a:t>
            </a:r>
            <a:r>
              <a:rPr lang="en-GB" sz="1600">
                <a:solidFill>
                  <a:srgbClr val="222222"/>
                </a:solidFill>
                <a:highlight>
                  <a:srgbClr val="FFFFFF"/>
                </a:highlight>
              </a:rPr>
              <a:t> is a growing list of records, called </a:t>
            </a:r>
            <a:r>
              <a:rPr i="1" lang="en-GB" sz="1600">
                <a:solidFill>
                  <a:srgbClr val="222222"/>
                </a:solidFill>
                <a:highlight>
                  <a:srgbClr val="FFFFFF"/>
                </a:highlight>
              </a:rPr>
              <a:t>blocks</a:t>
            </a:r>
            <a:r>
              <a:rPr lang="en-GB" sz="1600">
                <a:solidFill>
                  <a:srgbClr val="222222"/>
                </a:solidFill>
                <a:highlight>
                  <a:srgbClr val="FFFFFF"/>
                </a:highlight>
              </a:rPr>
              <a:t>, that are linked using cryptography.</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Each block contains a cryptographic hash of the previous block, a timestamp, and transaction data  (generally represented as a Merkle tree).</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By design, a blockchain is resistant to modification of the data. It is "an open, distributed ledger that can record transactions between two parties efficiently and in a verifiable and permanent way". </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Once recorded, the data in any given block cannot be altered retroactively without alteration of all subsequent blocks, which requires consensus of the network majority.</a:t>
            </a:r>
            <a:endParaRPr sz="1600">
              <a:solidFill>
                <a:srgbClr val="222222"/>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2"/>
          <p:cNvSpPr txBox="1"/>
          <p:nvPr>
            <p:ph type="title"/>
          </p:nvPr>
        </p:nvSpPr>
        <p:spPr>
          <a:xfrm>
            <a:off x="819150" y="845600"/>
            <a:ext cx="7505700" cy="5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Turn data into tensors</a:t>
            </a:r>
            <a:endParaRPr/>
          </a:p>
        </p:txBody>
      </p:sp>
      <p:sp>
        <p:nvSpPr>
          <p:cNvPr id="305" name="Google Shape;305;p42"/>
          <p:cNvSpPr txBox="1"/>
          <p:nvPr>
            <p:ph idx="1" type="body"/>
          </p:nvPr>
        </p:nvSpPr>
        <p:spPr>
          <a:xfrm>
            <a:off x="819150" y="1572875"/>
            <a:ext cx="75057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LSTM expects that the input is given in the form of a 3 dimensional vector</a:t>
            </a:r>
            <a:endParaRPr/>
          </a:p>
          <a:p>
            <a:pPr indent="0" lvl="0" marL="0" rtl="0" algn="l">
              <a:lnSpc>
                <a:spcPct val="163636"/>
              </a:lnSpc>
              <a:spcBef>
                <a:spcPts val="1600"/>
              </a:spcBef>
              <a:spcAft>
                <a:spcPts val="0"/>
              </a:spcAft>
              <a:buNone/>
            </a:pPr>
            <a:r>
              <a:rPr b="1" lang="en-GB" sz="1200">
                <a:solidFill>
                  <a:srgbClr val="000000"/>
                </a:solidFill>
                <a:highlight>
                  <a:srgbClr val="FCFCFC"/>
                </a:highlight>
                <a:latin typeface="Arial"/>
                <a:ea typeface="Arial"/>
                <a:cs typeface="Arial"/>
                <a:sym typeface="Arial"/>
              </a:rPr>
              <a:t>I</a:t>
            </a:r>
            <a:r>
              <a:rPr b="1" lang="en-GB" sz="1200">
                <a:solidFill>
                  <a:srgbClr val="000000"/>
                </a:solidFill>
                <a:highlight>
                  <a:srgbClr val="FCFCFC"/>
                </a:highlight>
                <a:latin typeface="Arial"/>
                <a:ea typeface="Arial"/>
                <a:cs typeface="Arial"/>
                <a:sym typeface="Arial"/>
              </a:rPr>
              <a:t>nput shape</a:t>
            </a:r>
            <a:endParaRPr b="1" sz="1200">
              <a:solidFill>
                <a:srgbClr val="000000"/>
              </a:solidFill>
              <a:highlight>
                <a:srgbClr val="FCFCFC"/>
              </a:highlight>
              <a:latin typeface="Arial"/>
              <a:ea typeface="Arial"/>
              <a:cs typeface="Arial"/>
              <a:sym typeface="Arial"/>
            </a:endParaRPr>
          </a:p>
          <a:p>
            <a:pPr indent="0" lvl="0" marL="457200" rtl="0" algn="l">
              <a:lnSpc>
                <a:spcPct val="163636"/>
              </a:lnSpc>
              <a:spcBef>
                <a:spcPts val="1800"/>
              </a:spcBef>
              <a:spcAft>
                <a:spcPts val="0"/>
              </a:spcAft>
              <a:buNone/>
            </a:pPr>
            <a:r>
              <a:rPr lang="en-GB" sz="1200">
                <a:solidFill>
                  <a:srgbClr val="000000"/>
                </a:solidFill>
                <a:highlight>
                  <a:srgbClr val="FCFCFC"/>
                </a:highlight>
                <a:latin typeface="Arial"/>
                <a:ea typeface="Arial"/>
                <a:cs typeface="Arial"/>
                <a:sym typeface="Arial"/>
              </a:rPr>
              <a:t>3D tensor with shape </a:t>
            </a:r>
            <a:r>
              <a:rPr lang="en-GB" sz="1200">
                <a:solidFill>
                  <a:srgbClr val="000000"/>
                </a:solidFill>
                <a:highlight>
                  <a:schemeClr val="dk1"/>
                </a:highlight>
                <a:latin typeface="Arial"/>
                <a:ea typeface="Arial"/>
                <a:cs typeface="Arial"/>
                <a:sym typeface="Arial"/>
              </a:rPr>
              <a:t>(Sample, timesteps,feature)</a:t>
            </a:r>
            <a:r>
              <a:rPr lang="en-GB" sz="1200">
                <a:solidFill>
                  <a:srgbClr val="000000"/>
                </a:solidFill>
                <a:highlight>
                  <a:srgbClr val="FCFCFC"/>
                </a:highlight>
                <a:latin typeface="Arial"/>
                <a:ea typeface="Arial"/>
                <a:cs typeface="Arial"/>
                <a:sym typeface="Arial"/>
              </a:rPr>
              <a:t>.</a:t>
            </a:r>
            <a:endParaRPr sz="1200">
              <a:solidFill>
                <a:srgbClr val="000000"/>
              </a:solidFill>
              <a:highlight>
                <a:srgbClr val="FCFCFC"/>
              </a:highlight>
              <a:latin typeface="Arial"/>
              <a:ea typeface="Arial"/>
              <a:cs typeface="Arial"/>
              <a:sym typeface="Arial"/>
            </a:endParaRPr>
          </a:p>
          <a:p>
            <a:pPr indent="-304800" lvl="0" marL="457200" rtl="0" algn="l">
              <a:lnSpc>
                <a:spcPct val="163636"/>
              </a:lnSpc>
              <a:spcBef>
                <a:spcPts val="1800"/>
              </a:spcBef>
              <a:spcAft>
                <a:spcPts val="0"/>
              </a:spcAft>
              <a:buClr>
                <a:srgbClr val="000000"/>
              </a:buClr>
              <a:buSzPts val="1200"/>
              <a:buFont typeface="Arial"/>
              <a:buChar char="●"/>
            </a:pPr>
            <a:r>
              <a:rPr lang="en-GB" sz="1200">
                <a:solidFill>
                  <a:srgbClr val="000000"/>
                </a:solidFill>
                <a:highlight>
                  <a:schemeClr val="dk1"/>
                </a:highlight>
                <a:latin typeface="Arial"/>
                <a:ea typeface="Arial"/>
                <a:cs typeface="Arial"/>
                <a:sym typeface="Arial"/>
              </a:rPr>
              <a:t>Sample(rows) = number of rows, </a:t>
            </a:r>
            <a:endParaRPr sz="1200">
              <a:solidFill>
                <a:srgbClr val="000000"/>
              </a:solidFill>
              <a:highlight>
                <a:schemeClr val="dk1"/>
              </a:highlight>
              <a:latin typeface="Arial"/>
              <a:ea typeface="Arial"/>
              <a:cs typeface="Arial"/>
              <a:sym typeface="Arial"/>
            </a:endParaRPr>
          </a:p>
          <a:p>
            <a:pPr indent="-304800" lvl="0" marL="457200" rtl="0" algn="l">
              <a:lnSpc>
                <a:spcPct val="163636"/>
              </a:lnSpc>
              <a:spcBef>
                <a:spcPts val="0"/>
              </a:spcBef>
              <a:spcAft>
                <a:spcPts val="0"/>
              </a:spcAft>
              <a:buClr>
                <a:srgbClr val="000000"/>
              </a:buClr>
              <a:buSzPts val="1200"/>
              <a:buFont typeface="Arial"/>
              <a:buChar char="●"/>
            </a:pPr>
            <a:r>
              <a:rPr lang="en-GB" sz="1200">
                <a:solidFill>
                  <a:srgbClr val="000000"/>
                </a:solidFill>
                <a:highlight>
                  <a:schemeClr val="dk1"/>
                </a:highlight>
                <a:latin typeface="Arial"/>
                <a:ea typeface="Arial"/>
                <a:cs typeface="Arial"/>
                <a:sym typeface="Arial"/>
              </a:rPr>
              <a:t>Timesteps(window size) = number of steps, </a:t>
            </a:r>
            <a:endParaRPr sz="1200">
              <a:solidFill>
                <a:srgbClr val="000000"/>
              </a:solidFill>
              <a:highlight>
                <a:schemeClr val="dk1"/>
              </a:highlight>
              <a:latin typeface="Arial"/>
              <a:ea typeface="Arial"/>
              <a:cs typeface="Arial"/>
              <a:sym typeface="Arial"/>
            </a:endParaRPr>
          </a:p>
          <a:p>
            <a:pPr indent="-304800" lvl="0" marL="457200" rtl="0" algn="l">
              <a:lnSpc>
                <a:spcPct val="163636"/>
              </a:lnSpc>
              <a:spcBef>
                <a:spcPts val="0"/>
              </a:spcBef>
              <a:spcAft>
                <a:spcPts val="0"/>
              </a:spcAft>
              <a:buClr>
                <a:srgbClr val="000000"/>
              </a:buClr>
              <a:buSzPts val="1200"/>
              <a:buFont typeface="Arial"/>
              <a:buChar char="●"/>
            </a:pPr>
            <a:r>
              <a:rPr lang="en-GB" sz="1200">
                <a:solidFill>
                  <a:srgbClr val="000000"/>
                </a:solidFill>
                <a:highlight>
                  <a:schemeClr val="dk1"/>
                </a:highlight>
                <a:latin typeface="Arial"/>
                <a:ea typeface="Arial"/>
                <a:cs typeface="Arial"/>
                <a:sym typeface="Arial"/>
              </a:rPr>
              <a:t>Feature = no. of feature</a:t>
            </a:r>
            <a:endParaRPr sz="1200">
              <a:solidFill>
                <a:srgbClr val="000000"/>
              </a:solidFill>
              <a:highlight>
                <a:schemeClr val="dk1"/>
              </a:highlight>
              <a:latin typeface="Arial"/>
              <a:ea typeface="Arial"/>
              <a:cs typeface="Arial"/>
              <a:sym typeface="Arial"/>
            </a:endParaRPr>
          </a:p>
          <a:p>
            <a:pPr indent="0" lvl="0" marL="0" rtl="0" algn="l">
              <a:spcBef>
                <a:spcPts val="18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Google Shape;310;p43"/>
          <p:cNvPicPr preferRelativeResize="0"/>
          <p:nvPr/>
        </p:nvPicPr>
        <p:blipFill rotWithShape="1">
          <a:blip r:embed="rId3">
            <a:alphaModFix/>
          </a:blip>
          <a:srcRect b="15182" l="8448" r="33921" t="47688"/>
          <a:stretch/>
        </p:blipFill>
        <p:spPr>
          <a:xfrm>
            <a:off x="879625" y="1162876"/>
            <a:ext cx="7424525" cy="30935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4"/>
          <p:cNvSpPr txBox="1"/>
          <p:nvPr>
            <p:ph idx="1" type="body"/>
          </p:nvPr>
        </p:nvSpPr>
        <p:spPr>
          <a:xfrm>
            <a:off x="819150" y="439800"/>
            <a:ext cx="7505700" cy="3999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For instance, in our dataset of Bitcoin, the shape of training inputs is:   (</a:t>
            </a:r>
            <a:r>
              <a:rPr b="1" lang="en-GB"/>
              <a:t>550, 30, 6),</a:t>
            </a:r>
            <a:r>
              <a:rPr lang="en-GB"/>
              <a:t> so we have </a:t>
            </a:r>
            <a:r>
              <a:rPr b="1" lang="en-GB"/>
              <a:t>550</a:t>
            </a:r>
            <a:r>
              <a:rPr b="1" lang="en-GB"/>
              <a:t> </a:t>
            </a:r>
            <a:r>
              <a:rPr b="1" lang="en-GB"/>
              <a:t>samples(rows) </a:t>
            </a:r>
            <a:r>
              <a:rPr lang="en-GB"/>
              <a:t>, a window size </a:t>
            </a:r>
            <a:r>
              <a:rPr b="1" lang="en-GB"/>
              <a:t>(timestep) of 30</a:t>
            </a:r>
            <a:r>
              <a:rPr lang="en-GB"/>
              <a:t>  values, and </a:t>
            </a:r>
            <a:r>
              <a:rPr b="1" lang="en-GB"/>
              <a:t>6 features</a:t>
            </a:r>
            <a:r>
              <a:rPr lang="en-GB"/>
              <a:t>.</a:t>
            </a:r>
            <a:endParaRPr/>
          </a:p>
          <a:p>
            <a:pPr indent="-311150" lvl="0" marL="457200" rtl="0" algn="l">
              <a:spcBef>
                <a:spcPts val="0"/>
              </a:spcBef>
              <a:spcAft>
                <a:spcPts val="0"/>
              </a:spcAft>
              <a:buSzPts val="1300"/>
              <a:buChar char="❏"/>
            </a:pPr>
            <a:r>
              <a:rPr lang="en-GB"/>
              <a:t>In overall the idea is simple, in that we separate the data into chunks of 30, and push these small windows of data into a numpy array.</a:t>
            </a:r>
            <a:endParaRPr/>
          </a:p>
          <a:p>
            <a:pPr indent="-311150" lvl="0" marL="457200" rtl="0" algn="l">
              <a:spcBef>
                <a:spcPts val="0"/>
              </a:spcBef>
              <a:spcAft>
                <a:spcPts val="0"/>
              </a:spcAft>
              <a:buSzPts val="1300"/>
              <a:buChar char="❏"/>
            </a:pPr>
            <a:r>
              <a:rPr lang="en-GB"/>
              <a:t>Each window is a 30 x 6 matrix, so all windows will create the tensor.</a:t>
            </a:r>
            <a:endParaRPr/>
          </a:p>
          <a:p>
            <a:pPr indent="-304800" lvl="0" marL="457200" rtl="0" algn="l">
              <a:lnSpc>
                <a:spcPct val="163636"/>
              </a:lnSpc>
              <a:spcBef>
                <a:spcPts val="0"/>
              </a:spcBef>
              <a:spcAft>
                <a:spcPts val="0"/>
              </a:spcAft>
              <a:buClr>
                <a:srgbClr val="000000"/>
              </a:buClr>
              <a:buSzPts val="1200"/>
              <a:buFont typeface="Nunito"/>
              <a:buChar char="❏"/>
            </a:pPr>
            <a:r>
              <a:rPr lang="en-GB" sz="1200">
                <a:solidFill>
                  <a:srgbClr val="000000"/>
                </a:solidFill>
                <a:highlight>
                  <a:schemeClr val="dk1"/>
                </a:highlight>
                <a:latin typeface="Nunito"/>
                <a:ea typeface="Nunito"/>
                <a:cs typeface="Nunito"/>
                <a:sym typeface="Nunito"/>
              </a:rPr>
              <a:t>Label will be the 31th record for first time step and this keeps going till last step.</a:t>
            </a:r>
            <a:endParaRPr sz="1200">
              <a:solidFill>
                <a:srgbClr val="000000"/>
              </a:solidFill>
              <a:highlight>
                <a:schemeClr val="dk1"/>
              </a:highlight>
              <a:latin typeface="Nunito"/>
              <a:ea typeface="Nunito"/>
              <a:cs typeface="Nunito"/>
              <a:sym typeface="Nunito"/>
            </a:endParaRPr>
          </a:p>
          <a:p>
            <a:pPr indent="-304800" lvl="0" marL="457200" rtl="0" algn="l">
              <a:lnSpc>
                <a:spcPct val="163636"/>
              </a:lnSpc>
              <a:spcBef>
                <a:spcPts val="0"/>
              </a:spcBef>
              <a:spcAft>
                <a:spcPts val="0"/>
              </a:spcAft>
              <a:buClr>
                <a:srgbClr val="000000"/>
              </a:buClr>
              <a:buSzPts val="1200"/>
              <a:buFont typeface="Nunito"/>
              <a:buChar char="❏"/>
            </a:pPr>
            <a:r>
              <a:rPr lang="en-GB" sz="1200">
                <a:solidFill>
                  <a:srgbClr val="000000"/>
                </a:solidFill>
                <a:highlight>
                  <a:schemeClr val="dk1"/>
                </a:highlight>
                <a:latin typeface="Nunito"/>
                <a:ea typeface="Nunito"/>
                <a:cs typeface="Nunito"/>
                <a:sym typeface="Nunito"/>
              </a:rPr>
              <a:t> The data is converted into a desired format and training LSTM  is required. In building the lstm model we have used a sequential model with multiple layers and </a:t>
            </a:r>
            <a:endParaRPr sz="1200">
              <a:solidFill>
                <a:srgbClr val="000000"/>
              </a:solidFill>
              <a:highlight>
                <a:schemeClr val="dk1"/>
              </a:highlight>
              <a:latin typeface="Nunito"/>
              <a:ea typeface="Nunito"/>
              <a:cs typeface="Nunito"/>
              <a:sym typeface="Nunito"/>
            </a:endParaRPr>
          </a:p>
          <a:p>
            <a:pPr indent="-304800" lvl="0" marL="457200" rtl="0" algn="l">
              <a:lnSpc>
                <a:spcPct val="163636"/>
              </a:lnSpc>
              <a:spcBef>
                <a:spcPts val="0"/>
              </a:spcBef>
              <a:spcAft>
                <a:spcPts val="0"/>
              </a:spcAft>
              <a:buClr>
                <a:srgbClr val="000000"/>
              </a:buClr>
              <a:buSzPts val="1200"/>
              <a:buFont typeface="Nunito"/>
              <a:buChar char="❏"/>
            </a:pPr>
            <a:r>
              <a:rPr lang="en-GB" sz="1200">
                <a:solidFill>
                  <a:srgbClr val="000000"/>
                </a:solidFill>
                <a:highlight>
                  <a:schemeClr val="dk1"/>
                </a:highlight>
                <a:latin typeface="Nunito"/>
                <a:ea typeface="Nunito"/>
                <a:cs typeface="Nunito"/>
                <a:sym typeface="Nunito"/>
              </a:rPr>
              <a:t>In our model we have added four LSTM layers followed by a dense layer that predicts the future bitcoin price. </a:t>
            </a:r>
            <a:endParaRPr sz="1200">
              <a:solidFill>
                <a:srgbClr val="000000"/>
              </a:solidFill>
              <a:highlight>
                <a:schemeClr val="dk1"/>
              </a:highlight>
              <a:latin typeface="Nunito"/>
              <a:ea typeface="Nunito"/>
              <a:cs typeface="Nunito"/>
              <a:sym typeface="Nunito"/>
            </a:endParaRPr>
          </a:p>
          <a:p>
            <a:pPr indent="-304800" lvl="0" marL="457200" rtl="0" algn="l">
              <a:lnSpc>
                <a:spcPct val="163636"/>
              </a:lnSpc>
              <a:spcBef>
                <a:spcPts val="0"/>
              </a:spcBef>
              <a:spcAft>
                <a:spcPts val="0"/>
              </a:spcAft>
              <a:buClr>
                <a:srgbClr val="000000"/>
              </a:buClr>
              <a:buSzPts val="1200"/>
              <a:buFont typeface="Nunito"/>
              <a:buChar char="❏"/>
            </a:pPr>
            <a:r>
              <a:rPr lang="en-GB" sz="1200">
                <a:solidFill>
                  <a:srgbClr val="000000"/>
                </a:solidFill>
                <a:latin typeface="Nunito"/>
                <a:ea typeface="Nunito"/>
                <a:cs typeface="Nunito"/>
                <a:sym typeface="Nunito"/>
              </a:rPr>
              <a:t>For testing we need last 30 rows of training data with rest of testing dataset rows.</a:t>
            </a:r>
            <a:endParaRPr sz="1200">
              <a:solidFill>
                <a:srgbClr val="000000"/>
              </a:solidFill>
              <a:highlight>
                <a:schemeClr val="dk1"/>
              </a:highlight>
              <a:latin typeface="Nunito"/>
              <a:ea typeface="Nunito"/>
              <a:cs typeface="Nunito"/>
              <a:sym typeface="Nunito"/>
            </a:endParaRPr>
          </a:p>
          <a:p>
            <a:pPr indent="0" lvl="0" marL="457200" rtl="0" algn="l">
              <a:spcBef>
                <a:spcPts val="18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819150" y="845600"/>
            <a:ext cx="7505700" cy="5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 of Network</a:t>
            </a:r>
            <a:endParaRPr/>
          </a:p>
        </p:txBody>
      </p:sp>
      <p:sp>
        <p:nvSpPr>
          <p:cNvPr id="321" name="Google Shape;321;p45"/>
          <p:cNvSpPr txBox="1"/>
          <p:nvPr>
            <p:ph idx="1" type="body"/>
          </p:nvPr>
        </p:nvSpPr>
        <p:spPr>
          <a:xfrm>
            <a:off x="848975" y="1524250"/>
            <a:ext cx="7505700" cy="291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New Roman"/>
              <a:buChar char="●"/>
            </a:pPr>
            <a:r>
              <a:rPr b="1" lang="en-GB">
                <a:latin typeface="Times New Roman"/>
                <a:ea typeface="Times New Roman"/>
                <a:cs typeface="Times New Roman"/>
                <a:sym typeface="Times New Roman"/>
              </a:rPr>
              <a:t>LSTM Layer</a:t>
            </a:r>
            <a:r>
              <a:rPr lang="en-GB">
                <a:latin typeface="Times New Roman"/>
                <a:ea typeface="Times New Roman"/>
                <a:cs typeface="Times New Roman"/>
                <a:sym typeface="Times New Roman"/>
              </a:rPr>
              <a:t>: The LSTM layer is the inner one, and all the gates, mentioned at the very beginning are already implemented by Keras, with a default activation of hard-sigmoid.The LSTM parameters are the number of neurons,and the input shape as discussed above.</a:t>
            </a:r>
            <a:endParaRPr>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Char char="●"/>
            </a:pPr>
            <a:r>
              <a:rPr b="1" lang="en-GB">
                <a:latin typeface="Times New Roman"/>
                <a:ea typeface="Times New Roman"/>
                <a:cs typeface="Times New Roman"/>
                <a:sym typeface="Times New Roman"/>
              </a:rPr>
              <a:t>Dropout Layer: </a:t>
            </a:r>
            <a:r>
              <a:rPr lang="en-GB">
                <a:latin typeface="Times New Roman"/>
                <a:ea typeface="Times New Roman"/>
                <a:cs typeface="Times New Roman"/>
                <a:sym typeface="Times New Roman"/>
              </a:rPr>
              <a:t>Typically this is used before the Dense layer. As for Keras, a dropout can be added after any hidden layer, in our case it is after the LSTM.</a:t>
            </a:r>
            <a:endParaRPr>
              <a:latin typeface="Times New Roman"/>
              <a:ea typeface="Times New Roman"/>
              <a:cs typeface="Times New Roman"/>
              <a:sym typeface="Times New Roman"/>
            </a:endParaRPr>
          </a:p>
          <a:p>
            <a:pPr indent="0" lvl="0" marL="457200" rtl="0" algn="l">
              <a:spcBef>
                <a:spcPts val="1600"/>
              </a:spcBef>
              <a:spcAft>
                <a:spcPts val="0"/>
              </a:spcAft>
              <a:buNone/>
            </a:pPr>
            <a:r>
              <a:rPr b="1" lang="en-GB">
                <a:latin typeface="Times New Roman"/>
                <a:ea typeface="Times New Roman"/>
                <a:cs typeface="Times New Roman"/>
                <a:sym typeface="Times New Roman"/>
              </a:rPr>
              <a:t>Dropout Rate: </a:t>
            </a:r>
            <a:r>
              <a:rPr lang="en-GB">
                <a:latin typeface="Times New Roman"/>
                <a:ea typeface="Times New Roman"/>
                <a:cs typeface="Times New Roman"/>
                <a:sym typeface="Times New Roman"/>
              </a:rPr>
              <a:t>In multilayer networks, </a:t>
            </a:r>
            <a:r>
              <a:rPr lang="en-GB">
                <a:latin typeface="Times New Roman"/>
                <a:ea typeface="Times New Roman"/>
                <a:cs typeface="Times New Roman"/>
                <a:sym typeface="Times New Roman"/>
              </a:rPr>
              <a:t>dropout</a:t>
            </a:r>
            <a:r>
              <a:rPr lang="en-GB">
                <a:latin typeface="Times New Roman"/>
                <a:ea typeface="Times New Roman"/>
                <a:cs typeface="Times New Roman"/>
                <a:sym typeface="Times New Roman"/>
              </a:rPr>
              <a:t> regularization takes place. It randoml</a:t>
            </a:r>
            <a:r>
              <a:rPr lang="en-GB">
                <a:latin typeface="Times New Roman"/>
                <a:ea typeface="Times New Roman"/>
                <a:cs typeface="Times New Roman"/>
                <a:sym typeface="Times New Roman"/>
              </a:rPr>
              <a:t>y </a:t>
            </a:r>
            <a:r>
              <a:rPr lang="en-GB">
                <a:latin typeface="Times New Roman"/>
                <a:ea typeface="Times New Roman"/>
                <a:cs typeface="Times New Roman"/>
                <a:sym typeface="Times New Roman"/>
              </a:rPr>
              <a:t>sets some input units to 0 in order to prevent overfitting.</a:t>
            </a:r>
            <a:endParaRPr>
              <a:latin typeface="Times New Roman"/>
              <a:ea typeface="Times New Roman"/>
              <a:cs typeface="Times New Roman"/>
              <a:sym typeface="Times New Roman"/>
            </a:endParaRPr>
          </a:p>
          <a:p>
            <a:pPr indent="-311150" lvl="0" marL="457200" rtl="0" algn="l">
              <a:spcBef>
                <a:spcPts val="1600"/>
              </a:spcBef>
              <a:spcAft>
                <a:spcPts val="0"/>
              </a:spcAft>
              <a:buSzPts val="1300"/>
              <a:buFont typeface="Times New Roman"/>
              <a:buChar char="●"/>
            </a:pPr>
            <a:r>
              <a:rPr b="1" lang="en-GB">
                <a:latin typeface="Times New Roman"/>
                <a:ea typeface="Times New Roman"/>
                <a:cs typeface="Times New Roman"/>
                <a:sym typeface="Times New Roman"/>
              </a:rPr>
              <a:t>Dense Layer:</a:t>
            </a:r>
            <a:r>
              <a:rPr lang="en-GB">
                <a:latin typeface="Times New Roman"/>
                <a:ea typeface="Times New Roman"/>
                <a:cs typeface="Times New Roman"/>
                <a:sym typeface="Times New Roman"/>
              </a:rPr>
              <a:t> This is the regular fully connected layer</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0"/>
              </a:spcAft>
              <a:buNone/>
            </a:pPr>
            <a:r>
              <a:t/>
            </a:r>
            <a:endParaRPr>
              <a:latin typeface="Times New Roman"/>
              <a:ea typeface="Times New Roman"/>
              <a:cs typeface="Times New Roman"/>
              <a:sym typeface="Times New Roman"/>
            </a:endParaRPr>
          </a:p>
          <a:p>
            <a:pPr indent="0" lvl="0" marL="0" rtl="0" algn="l">
              <a:spcBef>
                <a:spcPts val="1600"/>
              </a:spcBef>
              <a:spcAft>
                <a:spcPts val="1600"/>
              </a:spcAft>
              <a:buNone/>
            </a:pPr>
            <a:r>
              <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6"/>
          <p:cNvSpPr txBox="1"/>
          <p:nvPr>
            <p:ph idx="1" type="body"/>
          </p:nvPr>
        </p:nvSpPr>
        <p:spPr>
          <a:xfrm>
            <a:off x="468800" y="540875"/>
            <a:ext cx="8029200" cy="38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rgbClr val="000000"/>
                </a:solidFill>
                <a:highlight>
                  <a:srgbClr val="FFFFFF"/>
                </a:highlight>
                <a:latin typeface="Georgia"/>
                <a:ea typeface="Georgia"/>
                <a:cs typeface="Georgia"/>
                <a:sym typeface="Georgia"/>
              </a:rPr>
              <a:t>Epochs:</a:t>
            </a:r>
            <a:endParaRPr b="1" sz="1400">
              <a:solidFill>
                <a:srgbClr val="000000"/>
              </a:solidFill>
              <a:highlight>
                <a:srgbClr val="FFFFFF"/>
              </a:highlight>
              <a:latin typeface="Georgia"/>
              <a:ea typeface="Georgia"/>
              <a:cs typeface="Georgia"/>
              <a:sym typeface="Georgia"/>
            </a:endParaRPr>
          </a:p>
          <a:p>
            <a:pPr indent="0" lvl="0" marL="0" rtl="0" algn="l">
              <a:spcBef>
                <a:spcPts val="1600"/>
              </a:spcBef>
              <a:spcAft>
                <a:spcPts val="0"/>
              </a:spcAft>
              <a:buNone/>
            </a:pPr>
            <a:r>
              <a:rPr lang="en-GB" sz="1400">
                <a:solidFill>
                  <a:srgbClr val="000000"/>
                </a:solidFill>
                <a:highlight>
                  <a:srgbClr val="FFFFFF"/>
                </a:highlight>
                <a:latin typeface="Georgia"/>
                <a:ea typeface="Georgia"/>
                <a:cs typeface="Georgia"/>
                <a:sym typeface="Georgia"/>
              </a:rPr>
              <a:t>One epoch is when an entire dataset is passed forward and backward through the neural network only once.</a:t>
            </a:r>
            <a:endParaRPr sz="1400">
              <a:solidFill>
                <a:srgbClr val="000000"/>
              </a:solidFill>
              <a:highlight>
                <a:srgbClr val="FFFFFF"/>
              </a:highlight>
              <a:latin typeface="Georgia"/>
              <a:ea typeface="Georgia"/>
              <a:cs typeface="Georgia"/>
              <a:sym typeface="Georgia"/>
            </a:endParaRPr>
          </a:p>
          <a:p>
            <a:pPr indent="0" lvl="0" marL="0" rtl="0" algn="l">
              <a:spcBef>
                <a:spcPts val="1600"/>
              </a:spcBef>
              <a:spcAft>
                <a:spcPts val="0"/>
              </a:spcAft>
              <a:buNone/>
            </a:pPr>
            <a:r>
              <a:rPr lang="en-GB" sz="1400">
                <a:solidFill>
                  <a:srgbClr val="000000"/>
                </a:solidFill>
                <a:highlight>
                  <a:srgbClr val="FFFFFF"/>
                </a:highlight>
                <a:latin typeface="Georgia"/>
                <a:ea typeface="Georgia"/>
                <a:cs typeface="Georgia"/>
                <a:sym typeface="Georgia"/>
              </a:rPr>
              <a:t>Since one epoch is too big to feed to the computer at once we divide it in several smaller batches.</a:t>
            </a:r>
            <a:endParaRPr sz="1400">
              <a:solidFill>
                <a:srgbClr val="000000"/>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sz="1400">
              <a:solidFill>
                <a:srgbClr val="000000"/>
              </a:solidFill>
              <a:highlight>
                <a:srgbClr val="FFFFFF"/>
              </a:highlight>
              <a:latin typeface="Georgia"/>
              <a:ea typeface="Georgia"/>
              <a:cs typeface="Georgia"/>
              <a:sym typeface="Georgia"/>
            </a:endParaRPr>
          </a:p>
          <a:p>
            <a:pPr indent="0" lvl="0" marL="0" rtl="0" algn="l">
              <a:spcBef>
                <a:spcPts val="1600"/>
              </a:spcBef>
              <a:spcAft>
                <a:spcPts val="0"/>
              </a:spcAft>
              <a:buNone/>
            </a:pPr>
            <a:r>
              <a:rPr b="1" lang="en-GB" sz="1400">
                <a:solidFill>
                  <a:srgbClr val="000000"/>
                </a:solidFill>
                <a:highlight>
                  <a:schemeClr val="dk1"/>
                </a:highlight>
                <a:latin typeface="Times New Roman"/>
                <a:ea typeface="Times New Roman"/>
                <a:cs typeface="Times New Roman"/>
                <a:sym typeface="Times New Roman"/>
              </a:rPr>
              <a:t>Batch Size </a:t>
            </a:r>
            <a:r>
              <a:rPr lang="en-GB" sz="1400">
                <a:solidFill>
                  <a:srgbClr val="000000"/>
                </a:solidFill>
                <a:highlight>
                  <a:schemeClr val="dk1"/>
                </a:highlight>
                <a:latin typeface="Times New Roman"/>
                <a:ea typeface="Times New Roman"/>
                <a:cs typeface="Times New Roman"/>
                <a:sym typeface="Times New Roman"/>
              </a:rPr>
              <a:t>: Total number of training examples present in a single batch.</a:t>
            </a:r>
            <a:endParaRPr b="1" sz="1400">
              <a:solidFill>
                <a:srgbClr val="000000"/>
              </a:solidFill>
              <a:highlight>
                <a:schemeClr val="dk1"/>
              </a:highlight>
              <a:latin typeface="Times New Roman"/>
              <a:ea typeface="Times New Roman"/>
              <a:cs typeface="Times New Roman"/>
              <a:sym typeface="Times New Roman"/>
            </a:endParaRPr>
          </a:p>
          <a:p>
            <a:pPr indent="0" lvl="0" marL="0" rtl="0" algn="l">
              <a:lnSpc>
                <a:spcPct val="112000"/>
              </a:lnSpc>
              <a:spcBef>
                <a:spcPts val="4500"/>
              </a:spcBef>
              <a:spcAft>
                <a:spcPts val="0"/>
              </a:spcAft>
              <a:buNone/>
            </a:pPr>
            <a:r>
              <a:rPr b="1" lang="en-GB" sz="1400">
                <a:solidFill>
                  <a:srgbClr val="000000"/>
                </a:solidFill>
                <a:highlight>
                  <a:schemeClr val="dk1"/>
                </a:highlight>
                <a:latin typeface="Times New Roman"/>
                <a:ea typeface="Times New Roman"/>
                <a:cs typeface="Times New Roman"/>
                <a:sym typeface="Times New Roman"/>
              </a:rPr>
              <a:t>Iteration :</a:t>
            </a:r>
            <a:r>
              <a:rPr lang="en-GB" sz="1400">
                <a:solidFill>
                  <a:srgbClr val="000000"/>
                </a:solidFill>
                <a:highlight>
                  <a:schemeClr val="dk1"/>
                </a:highlight>
                <a:latin typeface="Times New Roman"/>
                <a:ea typeface="Times New Roman"/>
                <a:cs typeface="Times New Roman"/>
                <a:sym typeface="Times New Roman"/>
              </a:rPr>
              <a:t> Iterations is the number of batches needed to complete one epoch</a:t>
            </a:r>
            <a:endParaRPr sz="1400">
              <a:solidFill>
                <a:srgbClr val="000000"/>
              </a:solidFill>
              <a:highlight>
                <a:schemeClr val="dk1"/>
              </a:highlight>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and Analysis</a:t>
            </a:r>
            <a:endParaRPr/>
          </a:p>
        </p:txBody>
      </p:sp>
      <p:sp>
        <p:nvSpPr>
          <p:cNvPr id="332" name="Google Shape;332;p47"/>
          <p:cNvSpPr txBox="1"/>
          <p:nvPr>
            <p:ph idx="1" type="body"/>
          </p:nvPr>
        </p:nvSpPr>
        <p:spPr>
          <a:xfrm>
            <a:off x="848975" y="19758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was noted during training that the higher the batch size (200), the worst the prediction on the test set. Of course this is no wonder, since the more training, the more prone to overfitting the model becomes .</a:t>
            </a:r>
            <a:endParaRPr/>
          </a:p>
          <a:p>
            <a:pPr indent="0" lvl="0" marL="0" rtl="0" algn="l">
              <a:spcBef>
                <a:spcPts val="1600"/>
              </a:spcBef>
              <a:spcAft>
                <a:spcPts val="0"/>
              </a:spcAft>
              <a:buNone/>
            </a:pPr>
            <a:r>
              <a:rPr lang="en-GB"/>
              <a:t>We have used 50 epochs to train out LSTM model, we have also tried 60,70, 90 and 100 epochs but we didn’t get any significant result.</a:t>
            </a:r>
            <a:endParaRPr/>
          </a:p>
          <a:p>
            <a:pPr indent="0" lvl="0" marL="0" rtl="0" algn="l">
              <a:spcBef>
                <a:spcPts val="1600"/>
              </a:spcBef>
              <a:spcAft>
                <a:spcPts val="0"/>
              </a:spcAft>
              <a:buNone/>
            </a:pPr>
            <a:r>
              <a:rPr lang="en-GB"/>
              <a:t>Using deep neural networks, has provided us with a better understanding of Bitcoin, and LSTM architecture.</a:t>
            </a:r>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work</a:t>
            </a:r>
            <a:endParaRPr/>
          </a:p>
        </p:txBody>
      </p:sp>
      <p:sp>
        <p:nvSpPr>
          <p:cNvPr id="338" name="Google Shape;338;p4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work in progress, includes implementing hyperparameter tuning, in order to get a more accurate network architecture.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44" name="Google Shape;344;p4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https://www.coindesk.com/price/bitcoin</a:t>
            </a:r>
            <a:endParaRPr/>
          </a:p>
          <a:p>
            <a:pPr indent="0" lvl="0" marL="0" rtl="0" algn="l">
              <a:spcBef>
                <a:spcPts val="1600"/>
              </a:spcBef>
              <a:spcAft>
                <a:spcPts val="0"/>
              </a:spcAft>
              <a:buNone/>
            </a:pPr>
            <a:r>
              <a:rPr lang="en-GB" u="sng">
                <a:solidFill>
                  <a:schemeClr val="hlink"/>
                </a:solidFill>
                <a:hlinkClick r:id="rId4"/>
              </a:rPr>
              <a:t>https://2miners.com/blog/mining-difficulty-and-network-hashrate-explained/</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t>THANK YOU</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819150" y="289400"/>
            <a:ext cx="7505700" cy="9546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GB" sz="2400"/>
              <a:t>Why we are using LSTM instead of RNN?</a:t>
            </a:r>
            <a:endParaRPr b="1" sz="2400"/>
          </a:p>
          <a:p>
            <a:pPr indent="0" lvl="0" marL="0" rtl="0" algn="l">
              <a:spcBef>
                <a:spcPts val="400"/>
              </a:spcBef>
              <a:spcAft>
                <a:spcPts val="0"/>
              </a:spcAft>
              <a:buNone/>
            </a:pPr>
            <a:r>
              <a:t/>
            </a:r>
            <a:endParaRPr sz="2400"/>
          </a:p>
        </p:txBody>
      </p:sp>
      <p:sp>
        <p:nvSpPr>
          <p:cNvPr id="355" name="Google Shape;355;p51"/>
          <p:cNvSpPr txBox="1"/>
          <p:nvPr>
            <p:ph idx="1" type="body"/>
          </p:nvPr>
        </p:nvSpPr>
        <p:spPr>
          <a:xfrm>
            <a:off x="311700" y="1244000"/>
            <a:ext cx="85206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666666"/>
              </a:buClr>
              <a:buSzPts val="1300"/>
              <a:buChar char="●"/>
            </a:pPr>
            <a:r>
              <a:rPr lang="en-GB">
                <a:solidFill>
                  <a:srgbClr val="666666"/>
                </a:solidFill>
              </a:rPr>
              <a:t>The vanishing gradient problem-</a:t>
            </a:r>
            <a:endParaRPr>
              <a:solidFill>
                <a:srgbClr val="666666"/>
              </a:solidFill>
            </a:endParaRPr>
          </a:p>
          <a:p>
            <a:pPr indent="0" lvl="0" marL="457200" rtl="0" algn="l">
              <a:spcBef>
                <a:spcPts val="1600"/>
              </a:spcBef>
              <a:spcAft>
                <a:spcPts val="0"/>
              </a:spcAft>
              <a:buNone/>
            </a:pPr>
            <a:r>
              <a:rPr lang="en-GB">
                <a:solidFill>
                  <a:srgbClr val="666666"/>
                </a:solidFill>
              </a:rPr>
              <a:t>Consider the following representation of a recurrent neural network:</a:t>
            </a:r>
            <a:endParaRPr>
              <a:solidFill>
                <a:srgbClr val="666666"/>
              </a:solidFill>
            </a:endParaRPr>
          </a:p>
          <a:p>
            <a:pPr indent="0" lvl="0" marL="457200" rtl="0" algn="ctr">
              <a:spcBef>
                <a:spcPts val="1600"/>
              </a:spcBef>
              <a:spcAft>
                <a:spcPts val="0"/>
              </a:spcAft>
              <a:buNone/>
            </a:pPr>
            <a:r>
              <a:rPr lang="en-GB">
                <a:solidFill>
                  <a:srgbClr val="666666"/>
                </a:solidFill>
              </a:rPr>
              <a:t>h</a:t>
            </a:r>
            <a:r>
              <a:rPr baseline="-25000" lang="en-GB">
                <a:solidFill>
                  <a:srgbClr val="666666"/>
                </a:solidFill>
              </a:rPr>
              <a:t>t</a:t>
            </a:r>
            <a:r>
              <a:rPr lang="en-GB">
                <a:solidFill>
                  <a:srgbClr val="666666"/>
                </a:solidFill>
              </a:rPr>
              <a:t>= 𝝈(U</a:t>
            </a:r>
            <a:r>
              <a:rPr baseline="-25000" lang="en-GB">
                <a:solidFill>
                  <a:srgbClr val="666666"/>
                </a:solidFill>
              </a:rPr>
              <a:t>xt</a:t>
            </a:r>
            <a:r>
              <a:rPr lang="en-GB">
                <a:solidFill>
                  <a:srgbClr val="666666"/>
                </a:solidFill>
              </a:rPr>
              <a:t>+ Vh</a:t>
            </a:r>
            <a:r>
              <a:rPr baseline="-25000" lang="en-GB">
                <a:solidFill>
                  <a:srgbClr val="666666"/>
                </a:solidFill>
              </a:rPr>
              <a:t>t-1</a:t>
            </a:r>
            <a:r>
              <a:rPr lang="en-GB">
                <a:solidFill>
                  <a:srgbClr val="666666"/>
                </a:solidFill>
              </a:rPr>
              <a:t>)</a:t>
            </a:r>
            <a:endParaRPr>
              <a:solidFill>
                <a:srgbClr val="666666"/>
              </a:solidFill>
            </a:endParaRPr>
          </a:p>
          <a:p>
            <a:pPr indent="0" lvl="0" marL="457200" rtl="0" algn="ctr">
              <a:spcBef>
                <a:spcPts val="1600"/>
              </a:spcBef>
              <a:spcAft>
                <a:spcPts val="0"/>
              </a:spcAft>
              <a:buNone/>
            </a:pPr>
            <a:r>
              <a:rPr lang="en-GB">
                <a:solidFill>
                  <a:srgbClr val="666666"/>
                </a:solidFill>
              </a:rPr>
              <a:t>Where </a:t>
            </a:r>
            <a:r>
              <a:rPr b="1" i="1" lang="en-GB">
                <a:solidFill>
                  <a:srgbClr val="666666"/>
                </a:solidFill>
              </a:rPr>
              <a:t>U </a:t>
            </a:r>
            <a:r>
              <a:rPr lang="en-GB">
                <a:solidFill>
                  <a:srgbClr val="666666"/>
                </a:solidFill>
              </a:rPr>
              <a:t>and </a:t>
            </a:r>
            <a:r>
              <a:rPr b="1" i="1" lang="en-GB">
                <a:solidFill>
                  <a:srgbClr val="666666"/>
                </a:solidFill>
              </a:rPr>
              <a:t>V</a:t>
            </a:r>
            <a:r>
              <a:rPr i="1" lang="en-GB">
                <a:solidFill>
                  <a:srgbClr val="666666"/>
                </a:solidFill>
              </a:rPr>
              <a:t> </a:t>
            </a:r>
            <a:r>
              <a:rPr lang="en-GB">
                <a:solidFill>
                  <a:srgbClr val="666666"/>
                </a:solidFill>
              </a:rPr>
              <a:t>are the weight matrices connecting the inputs and the recurrent outputs respectively.</a:t>
            </a:r>
            <a:endParaRPr>
              <a:solidFill>
                <a:srgbClr val="666666"/>
              </a:solidFill>
            </a:endParaRPr>
          </a:p>
          <a:p>
            <a:pPr indent="-311150" lvl="0" marL="457200" rtl="0" algn="l">
              <a:spcBef>
                <a:spcPts val="1600"/>
              </a:spcBef>
              <a:spcAft>
                <a:spcPts val="0"/>
              </a:spcAft>
              <a:buClr>
                <a:srgbClr val="666666"/>
              </a:buClr>
              <a:buSzPts val="1300"/>
              <a:buChar char="●"/>
            </a:pPr>
            <a:r>
              <a:rPr lang="en-GB">
                <a:solidFill>
                  <a:srgbClr val="666666"/>
                </a:solidFill>
              </a:rPr>
              <a:t>If we go back three time steps in our recurrent neural network, we have the following:</a:t>
            </a:r>
            <a:endParaRPr>
              <a:solidFill>
                <a:srgbClr val="666666"/>
              </a:solidFill>
            </a:endParaRPr>
          </a:p>
        </p:txBody>
      </p:sp>
      <p:pic>
        <p:nvPicPr>
          <p:cNvPr id="356" name="Google Shape;356;p51"/>
          <p:cNvPicPr preferRelativeResize="0"/>
          <p:nvPr/>
        </p:nvPicPr>
        <p:blipFill rotWithShape="1">
          <a:blip r:embed="rId3">
            <a:alphaModFix/>
          </a:blip>
          <a:srcRect b="48609" l="21536" r="42328" t="44015"/>
          <a:stretch/>
        </p:blipFill>
        <p:spPr>
          <a:xfrm>
            <a:off x="2947975" y="3448500"/>
            <a:ext cx="2748449" cy="587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 - A Merkle tree</a:t>
            </a:r>
            <a:endParaRPr/>
          </a:p>
        </p:txBody>
      </p:sp>
      <p:sp>
        <p:nvSpPr>
          <p:cNvPr id="148" name="Google Shape;148;p16"/>
          <p:cNvSpPr txBox="1"/>
          <p:nvPr>
            <p:ph idx="1" type="body"/>
          </p:nvPr>
        </p:nvSpPr>
        <p:spPr>
          <a:xfrm>
            <a:off x="635800" y="1644425"/>
            <a:ext cx="3582000" cy="24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A </a:t>
            </a:r>
            <a:r>
              <a:rPr b="1" lang="en-GB" sz="1600">
                <a:solidFill>
                  <a:srgbClr val="222222"/>
                </a:solidFill>
                <a:highlight>
                  <a:srgbClr val="FFFFFF"/>
                </a:highlight>
              </a:rPr>
              <a:t>hash tree</a:t>
            </a:r>
            <a:r>
              <a:rPr lang="en-GB" sz="1600">
                <a:solidFill>
                  <a:srgbClr val="222222"/>
                </a:solidFill>
                <a:highlight>
                  <a:srgbClr val="FFFFFF"/>
                </a:highlight>
              </a:rPr>
              <a:t> or </a:t>
            </a:r>
            <a:r>
              <a:rPr b="1" lang="en-GB" sz="1600">
                <a:solidFill>
                  <a:srgbClr val="222222"/>
                </a:solidFill>
                <a:highlight>
                  <a:srgbClr val="FFFFFF"/>
                </a:highlight>
              </a:rPr>
              <a:t>Merkle tree</a:t>
            </a:r>
            <a:r>
              <a:rPr lang="en-GB" sz="1600">
                <a:solidFill>
                  <a:srgbClr val="222222"/>
                </a:solidFill>
                <a:highlight>
                  <a:srgbClr val="FFFFFF"/>
                </a:highlight>
              </a:rPr>
              <a:t> is a tree in which every leaf node is labelled with the hash of a data block, and every non-leaf node is labelled with the cryptographic hash of the labels of its child nodes. </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Hash trees allow efficient and secure verification of the contents of large data structures. Hash trees are a generalization of hash lists and hash chains.</a:t>
            </a:r>
            <a:endParaRPr sz="1600">
              <a:solidFill>
                <a:srgbClr val="222222"/>
              </a:solidFill>
              <a:highlight>
                <a:srgbClr val="FFFFFF"/>
              </a:highlight>
            </a:endParaRPr>
          </a:p>
        </p:txBody>
      </p:sp>
      <p:pic>
        <p:nvPicPr>
          <p:cNvPr id="149" name="Google Shape;149;p16"/>
          <p:cNvPicPr preferRelativeResize="0"/>
          <p:nvPr/>
        </p:nvPicPr>
        <p:blipFill>
          <a:blip r:embed="rId3">
            <a:alphaModFix/>
          </a:blip>
          <a:stretch>
            <a:fillRect/>
          </a:stretch>
        </p:blipFill>
        <p:spPr>
          <a:xfrm>
            <a:off x="4094500" y="1432625"/>
            <a:ext cx="4772514" cy="3038501"/>
          </a:xfrm>
          <a:prstGeom prst="rect">
            <a:avLst/>
          </a:prstGeom>
          <a:noFill/>
          <a:ln>
            <a:noFill/>
          </a:ln>
        </p:spPr>
      </p:pic>
      <p:sp>
        <p:nvSpPr>
          <p:cNvPr id="150" name="Google Shape;150;p16"/>
          <p:cNvSpPr txBox="1"/>
          <p:nvPr/>
        </p:nvSpPr>
        <p:spPr>
          <a:xfrm>
            <a:off x="5271413" y="4394550"/>
            <a:ext cx="21492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Calibri"/>
                <a:ea typeface="Calibri"/>
                <a:cs typeface="Calibri"/>
                <a:sym typeface="Calibri"/>
              </a:rPr>
              <a:t>Merkle Tree</a:t>
            </a:r>
            <a:endParaRPr>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2"/>
          <p:cNvSpPr txBox="1"/>
          <p:nvPr>
            <p:ph idx="1" type="body"/>
          </p:nvPr>
        </p:nvSpPr>
        <p:spPr>
          <a:xfrm>
            <a:off x="311700" y="375150"/>
            <a:ext cx="8520600" cy="417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Char char="●"/>
            </a:pPr>
            <a:r>
              <a:rPr lang="en-GB" sz="1200">
                <a:solidFill>
                  <a:srgbClr val="666666"/>
                </a:solidFill>
              </a:rPr>
              <a:t>Consider the gradient of the error with respect to the weight matrix </a:t>
            </a:r>
            <a:r>
              <a:rPr b="1" i="1" lang="en-GB" sz="1200">
                <a:solidFill>
                  <a:srgbClr val="666666"/>
                </a:solidFill>
              </a:rPr>
              <a:t>U</a:t>
            </a:r>
            <a:r>
              <a:rPr lang="en-GB" sz="1200">
                <a:solidFill>
                  <a:srgbClr val="666666"/>
                </a:solidFill>
              </a:rPr>
              <a:t> during backpropagation through time.</a:t>
            </a:r>
            <a:endParaRPr sz="1200">
              <a:solidFill>
                <a:srgbClr val="666666"/>
              </a:solidFill>
            </a:endParaRPr>
          </a:p>
          <a:p>
            <a:pPr indent="0" lvl="0" marL="457200" rtl="0" algn="l">
              <a:spcBef>
                <a:spcPts val="1600"/>
              </a:spcBef>
              <a:spcAft>
                <a:spcPts val="0"/>
              </a:spcAft>
              <a:buNone/>
            </a:pPr>
            <a:r>
              <a:t/>
            </a:r>
            <a:endParaRPr sz="1200">
              <a:solidFill>
                <a:srgbClr val="666666"/>
              </a:solidFill>
            </a:endParaRPr>
          </a:p>
          <a:p>
            <a:pPr indent="0" lvl="0" marL="457200" rtl="0" algn="l">
              <a:spcBef>
                <a:spcPts val="1600"/>
              </a:spcBef>
              <a:spcAft>
                <a:spcPts val="0"/>
              </a:spcAft>
              <a:buNone/>
            </a:pPr>
            <a:r>
              <a:t/>
            </a:r>
            <a:endParaRPr sz="1200">
              <a:solidFill>
                <a:srgbClr val="666666"/>
              </a:solidFill>
            </a:endParaRPr>
          </a:p>
          <a:p>
            <a:pPr indent="-304800" lvl="0" marL="457200" marR="38100" rtl="0" algn="l">
              <a:spcBef>
                <a:spcPts val="160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It means that when you multiply many sigmoid gradients together you are multiplying many values which are potentially much less than zero – this leads to a vanishing gradient .</a:t>
            </a:r>
            <a:endParaRPr sz="1200">
              <a:solidFill>
                <a:srgbClr val="666666"/>
              </a:solidFill>
              <a:highlight>
                <a:srgbClr val="FFFFFF"/>
              </a:highlight>
              <a:latin typeface="Arial"/>
              <a:ea typeface="Arial"/>
              <a:cs typeface="Arial"/>
              <a:sym typeface="Arial"/>
            </a:endParaRPr>
          </a:p>
          <a:p>
            <a:pPr indent="-304800" lvl="0" marL="457200" marR="38100" rtl="0" algn="l">
              <a:spcBef>
                <a:spcPts val="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To reduce this problem we used tanh activation function, though not eliminate it.</a:t>
            </a:r>
            <a:endParaRPr sz="1200">
              <a:solidFill>
                <a:srgbClr val="666666"/>
              </a:solidFill>
              <a:highlight>
                <a:srgbClr val="FFFFFF"/>
              </a:highlight>
              <a:latin typeface="Arial"/>
              <a:ea typeface="Arial"/>
              <a:cs typeface="Arial"/>
              <a:sym typeface="Arial"/>
            </a:endParaRPr>
          </a:p>
          <a:p>
            <a:pPr indent="0" lvl="0" marL="457200" marR="38100" rtl="0" algn="l">
              <a:spcBef>
                <a:spcPts val="0"/>
              </a:spcBef>
              <a:spcAft>
                <a:spcPts val="0"/>
              </a:spcAft>
              <a:buNone/>
            </a:pPr>
            <a:r>
              <a:t/>
            </a:r>
            <a:endParaRPr sz="1200">
              <a:solidFill>
                <a:srgbClr val="666666"/>
              </a:solidFill>
              <a:highlight>
                <a:srgbClr val="FFFFFF"/>
              </a:highlight>
              <a:latin typeface="Arial"/>
              <a:ea typeface="Arial"/>
              <a:cs typeface="Arial"/>
              <a:sym typeface="Arial"/>
            </a:endParaRPr>
          </a:p>
          <a:p>
            <a:pPr indent="0" lvl="0" marL="457200" marR="38100" rtl="0" algn="l">
              <a:spcBef>
                <a:spcPts val="0"/>
              </a:spcBef>
              <a:spcAft>
                <a:spcPts val="0"/>
              </a:spcAft>
              <a:buNone/>
            </a:pPr>
            <a:r>
              <a:rPr lang="en-GB" sz="1200">
                <a:solidFill>
                  <a:srgbClr val="666666"/>
                </a:solidFill>
                <a:highlight>
                  <a:srgbClr val="FFFFFF"/>
                </a:highlight>
                <a:latin typeface="Arial"/>
                <a:ea typeface="Arial"/>
                <a:cs typeface="Arial"/>
                <a:sym typeface="Arial"/>
              </a:rPr>
              <a:t>The LSTM cell is a specifically designed unit of logic that will help reduce the vanishing gradient problem sufficiently to make recurrent neural networks more useful for long-term memory tasks.</a:t>
            </a:r>
            <a:endParaRPr sz="1200">
              <a:solidFill>
                <a:schemeClr val="dk1"/>
              </a:solidFill>
            </a:endParaRPr>
          </a:p>
        </p:txBody>
      </p:sp>
      <p:pic>
        <p:nvPicPr>
          <p:cNvPr id="362" name="Google Shape;362;p52"/>
          <p:cNvPicPr preferRelativeResize="0"/>
          <p:nvPr/>
        </p:nvPicPr>
        <p:blipFill rotWithShape="1">
          <a:blip r:embed="rId3">
            <a:alphaModFix/>
          </a:blip>
          <a:srcRect b="23389" l="30754" r="46291" t="66138"/>
          <a:stretch/>
        </p:blipFill>
        <p:spPr>
          <a:xfrm>
            <a:off x="2587925" y="770900"/>
            <a:ext cx="3848126" cy="8577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3"/>
          <p:cNvSpPr txBox="1"/>
          <p:nvPr>
            <p:ph type="title"/>
          </p:nvPr>
        </p:nvSpPr>
        <p:spPr>
          <a:xfrm>
            <a:off x="853975" y="285375"/>
            <a:ext cx="7505700" cy="341100"/>
          </a:xfrm>
          <a:prstGeom prst="rect">
            <a:avLst/>
          </a:prstGeom>
        </p:spPr>
        <p:txBody>
          <a:bodyPr anchorCtr="0" anchor="t" bIns="91425" lIns="91425" spcFirstLastPara="1" rIns="91425" wrap="square" tIns="91425">
            <a:noAutofit/>
          </a:bodyPr>
          <a:lstStyle/>
          <a:p>
            <a:pPr indent="0" lvl="0" marL="0" rtl="0" algn="ctr">
              <a:lnSpc>
                <a:spcPct val="150000"/>
              </a:lnSpc>
              <a:spcBef>
                <a:spcPts val="1900"/>
              </a:spcBef>
              <a:spcAft>
                <a:spcPts val="900"/>
              </a:spcAft>
              <a:buNone/>
            </a:pPr>
            <a:r>
              <a:rPr lang="en-GB" sz="2400">
                <a:solidFill>
                  <a:srgbClr val="000000"/>
                </a:solidFill>
                <a:highlight>
                  <a:srgbClr val="FFFFFF"/>
                </a:highlight>
                <a:latin typeface="Arial"/>
                <a:ea typeface="Arial"/>
                <a:cs typeface="Arial"/>
                <a:sym typeface="Arial"/>
              </a:rPr>
              <a:t>The structure of an LSTM cell</a:t>
            </a:r>
            <a:endParaRPr sz="2400"/>
          </a:p>
        </p:txBody>
      </p:sp>
      <p:sp>
        <p:nvSpPr>
          <p:cNvPr id="368" name="Google Shape;368;p53"/>
          <p:cNvSpPr txBox="1"/>
          <p:nvPr>
            <p:ph idx="1" type="body"/>
          </p:nvPr>
        </p:nvSpPr>
        <p:spPr>
          <a:xfrm>
            <a:off x="264450" y="936075"/>
            <a:ext cx="8547000" cy="39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04800" lvl="0" marL="457200" rtl="0" algn="l">
              <a:spcBef>
                <a:spcPts val="160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Input  x</a:t>
            </a:r>
            <a:r>
              <a:rPr baseline="-25000" lang="en-GB" sz="1200">
                <a:solidFill>
                  <a:srgbClr val="666666"/>
                </a:solidFill>
                <a:highlight>
                  <a:srgbClr val="FFFFFF"/>
                </a:highlight>
                <a:latin typeface="Arial"/>
                <a:ea typeface="Arial"/>
                <a:cs typeface="Arial"/>
                <a:sym typeface="Arial"/>
              </a:rPr>
              <a:t>t </a:t>
            </a:r>
            <a:r>
              <a:rPr lang="en-GB" sz="1200">
                <a:solidFill>
                  <a:srgbClr val="666666"/>
                </a:solidFill>
                <a:highlight>
                  <a:srgbClr val="FFFFFF"/>
                </a:highlight>
                <a:latin typeface="Arial"/>
                <a:ea typeface="Arial"/>
                <a:cs typeface="Arial"/>
                <a:sym typeface="Arial"/>
              </a:rPr>
              <a:t>and the previous cell output  h</a:t>
            </a:r>
            <a:r>
              <a:rPr baseline="-25000" lang="en-GB" sz="1200">
                <a:solidFill>
                  <a:srgbClr val="666666"/>
                </a:solidFill>
                <a:highlight>
                  <a:srgbClr val="FFFFFF"/>
                </a:highlight>
                <a:latin typeface="Arial"/>
                <a:ea typeface="Arial"/>
                <a:cs typeface="Arial"/>
                <a:sym typeface="Arial"/>
              </a:rPr>
              <a:t>t-1 </a:t>
            </a:r>
            <a:r>
              <a:rPr lang="en-GB" sz="1200">
                <a:solidFill>
                  <a:srgbClr val="666666"/>
                </a:solidFill>
                <a:highlight>
                  <a:srgbClr val="FFFFFF"/>
                </a:highlight>
                <a:latin typeface="Arial"/>
                <a:ea typeface="Arial"/>
                <a:cs typeface="Arial"/>
                <a:sym typeface="Arial"/>
              </a:rPr>
              <a:t>concatenated together and entering the top “data rail”.</a:t>
            </a:r>
            <a:endParaRPr sz="1200">
              <a:solidFill>
                <a:srgbClr val="666666"/>
              </a:solidFill>
              <a:highlight>
                <a:srgbClr val="FFFFFF"/>
              </a:highlight>
              <a:latin typeface="Arial"/>
              <a:ea typeface="Arial"/>
              <a:cs typeface="Arial"/>
              <a:sym typeface="Arial"/>
            </a:endParaRPr>
          </a:p>
          <a:p>
            <a:pPr indent="0" lvl="0" marL="457200" rtl="0" algn="l">
              <a:spcBef>
                <a:spcPts val="1600"/>
              </a:spcBef>
              <a:spcAft>
                <a:spcPts val="0"/>
              </a:spcAft>
              <a:buNone/>
            </a:pPr>
            <a:r>
              <a:rPr b="1" lang="en-GB" sz="1200">
                <a:solidFill>
                  <a:srgbClr val="666666"/>
                </a:solidFill>
                <a:highlight>
                  <a:srgbClr val="FFFFFF"/>
                </a:highlight>
                <a:latin typeface="Arial"/>
                <a:ea typeface="Arial"/>
                <a:cs typeface="Arial"/>
                <a:sym typeface="Arial"/>
              </a:rPr>
              <a:t>The input gate:</a:t>
            </a:r>
            <a:endParaRPr b="1" sz="1200">
              <a:solidFill>
                <a:srgbClr val="666666"/>
              </a:solidFill>
              <a:highlight>
                <a:srgbClr val="FFFFFF"/>
              </a:highlight>
              <a:latin typeface="Arial"/>
              <a:ea typeface="Arial"/>
              <a:cs typeface="Arial"/>
              <a:sym typeface="Arial"/>
            </a:endParaRPr>
          </a:p>
          <a:p>
            <a:pPr indent="-304800" lvl="0" marL="457200" rtl="0" algn="l">
              <a:lnSpc>
                <a:spcPct val="175000"/>
              </a:lnSpc>
              <a:spcBef>
                <a:spcPts val="160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Firstly, the input is squashed between -1 and 1 using a </a:t>
            </a:r>
            <a:r>
              <a:rPr i="1" lang="en-GB" sz="1200">
                <a:solidFill>
                  <a:srgbClr val="666666"/>
                </a:solidFill>
                <a:highlight>
                  <a:srgbClr val="FFFFFF"/>
                </a:highlight>
                <a:latin typeface="Arial"/>
                <a:ea typeface="Arial"/>
                <a:cs typeface="Arial"/>
                <a:sym typeface="Arial"/>
              </a:rPr>
              <a:t>tanh</a:t>
            </a:r>
            <a:r>
              <a:rPr lang="en-GB" sz="1200">
                <a:solidFill>
                  <a:srgbClr val="666666"/>
                </a:solidFill>
                <a:highlight>
                  <a:srgbClr val="FFFFFF"/>
                </a:highlight>
                <a:latin typeface="Arial"/>
                <a:ea typeface="Arial"/>
                <a:cs typeface="Arial"/>
                <a:sym typeface="Arial"/>
              </a:rPr>
              <a:t> activation function. This can be expressed by:</a:t>
            </a:r>
            <a:endParaRPr sz="1200">
              <a:solidFill>
                <a:srgbClr val="666666"/>
              </a:solidFill>
              <a:highlight>
                <a:srgbClr val="FFFFFF"/>
              </a:highlight>
              <a:latin typeface="Arial"/>
              <a:ea typeface="Arial"/>
              <a:cs typeface="Arial"/>
              <a:sym typeface="Arial"/>
            </a:endParaRPr>
          </a:p>
          <a:p>
            <a:pPr indent="0" lvl="0" marL="457200" rtl="0" algn="l">
              <a:lnSpc>
                <a:spcPct val="175000"/>
              </a:lnSpc>
              <a:spcBef>
                <a:spcPts val="2600"/>
              </a:spcBef>
              <a:spcAft>
                <a:spcPts val="0"/>
              </a:spcAft>
              <a:buNone/>
            </a:pPr>
            <a:r>
              <a:rPr lang="en-GB" sz="1200">
                <a:solidFill>
                  <a:srgbClr val="666666"/>
                </a:solidFill>
                <a:highlight>
                  <a:srgbClr val="FFFFFF"/>
                </a:highlight>
                <a:latin typeface="Arial"/>
                <a:ea typeface="Arial"/>
                <a:cs typeface="Arial"/>
                <a:sym typeface="Arial"/>
              </a:rPr>
              <a:t>Where U</a:t>
            </a:r>
            <a:r>
              <a:rPr baseline="30000" lang="en-GB" sz="1200">
                <a:solidFill>
                  <a:srgbClr val="666666"/>
                </a:solidFill>
                <a:highlight>
                  <a:srgbClr val="FFFFFF"/>
                </a:highlight>
                <a:latin typeface="Arial"/>
                <a:ea typeface="Arial"/>
                <a:cs typeface="Arial"/>
                <a:sym typeface="Arial"/>
              </a:rPr>
              <a:t>g </a:t>
            </a:r>
            <a:r>
              <a:rPr lang="en-GB" sz="1200">
                <a:solidFill>
                  <a:srgbClr val="666666"/>
                </a:solidFill>
                <a:highlight>
                  <a:srgbClr val="FFFFFF"/>
                </a:highlight>
                <a:latin typeface="Arial"/>
                <a:ea typeface="Arial"/>
                <a:cs typeface="Arial"/>
                <a:sym typeface="Arial"/>
              </a:rPr>
              <a:t>and V</a:t>
            </a:r>
            <a:r>
              <a:rPr baseline="30000" lang="en-GB" sz="1200">
                <a:solidFill>
                  <a:srgbClr val="666666"/>
                </a:solidFill>
                <a:highlight>
                  <a:srgbClr val="FFFFFF"/>
                </a:highlight>
                <a:latin typeface="Arial"/>
                <a:ea typeface="Arial"/>
                <a:cs typeface="Arial"/>
                <a:sym typeface="Arial"/>
              </a:rPr>
              <a:t>g</a:t>
            </a:r>
            <a:r>
              <a:rPr lang="en-GB" sz="1200">
                <a:solidFill>
                  <a:srgbClr val="666666"/>
                </a:solidFill>
                <a:highlight>
                  <a:srgbClr val="FFFFFF"/>
                </a:highlight>
                <a:latin typeface="Arial"/>
                <a:ea typeface="Arial"/>
                <a:cs typeface="Arial"/>
                <a:sym typeface="Arial"/>
              </a:rPr>
              <a:t>  are the weights for the input and previous cell output.</a:t>
            </a:r>
            <a:endParaRPr sz="1200">
              <a:solidFill>
                <a:srgbClr val="666666"/>
              </a:solidFill>
              <a:highlight>
                <a:srgbClr val="FFFFFF"/>
              </a:highlight>
              <a:latin typeface="Arial"/>
              <a:ea typeface="Arial"/>
              <a:cs typeface="Arial"/>
              <a:sym typeface="Arial"/>
            </a:endParaRPr>
          </a:p>
          <a:p>
            <a:pPr indent="0" lvl="0" marL="0" rtl="0" algn="l">
              <a:spcBef>
                <a:spcPts val="2600"/>
              </a:spcBef>
              <a:spcAft>
                <a:spcPts val="0"/>
              </a:spcAft>
              <a:buNone/>
            </a:pPr>
            <a:r>
              <a:t/>
            </a:r>
            <a:endParaRPr sz="1200">
              <a:solidFill>
                <a:srgbClr val="666666"/>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200">
              <a:solidFill>
                <a:srgbClr val="666666"/>
              </a:solidFill>
              <a:highlight>
                <a:srgbClr val="FFFFFF"/>
              </a:highlight>
              <a:latin typeface="Arial"/>
              <a:ea typeface="Arial"/>
              <a:cs typeface="Arial"/>
              <a:sym typeface="Arial"/>
            </a:endParaRPr>
          </a:p>
        </p:txBody>
      </p:sp>
      <p:pic>
        <p:nvPicPr>
          <p:cNvPr id="369" name="Google Shape;369;p53"/>
          <p:cNvPicPr preferRelativeResize="0"/>
          <p:nvPr/>
        </p:nvPicPr>
        <p:blipFill rotWithShape="1">
          <a:blip r:embed="rId3">
            <a:alphaModFix/>
          </a:blip>
          <a:srcRect b="16988" l="19426" r="34777" t="40144"/>
          <a:stretch/>
        </p:blipFill>
        <p:spPr>
          <a:xfrm>
            <a:off x="2568251" y="936087"/>
            <a:ext cx="3939398" cy="2074124"/>
          </a:xfrm>
          <a:prstGeom prst="rect">
            <a:avLst/>
          </a:prstGeom>
          <a:noFill/>
          <a:ln>
            <a:noFill/>
          </a:ln>
        </p:spPr>
      </p:pic>
      <p:pic>
        <p:nvPicPr>
          <p:cNvPr id="370" name="Google Shape;370;p53"/>
          <p:cNvPicPr preferRelativeResize="0"/>
          <p:nvPr/>
        </p:nvPicPr>
        <p:blipFill rotWithShape="1">
          <a:blip r:embed="rId4">
            <a:alphaModFix/>
          </a:blip>
          <a:srcRect b="24414" l="31893" r="47555" t="67930"/>
          <a:stretch/>
        </p:blipFill>
        <p:spPr>
          <a:xfrm>
            <a:off x="3055476" y="4210824"/>
            <a:ext cx="1879224" cy="393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4"/>
          <p:cNvSpPr txBox="1"/>
          <p:nvPr>
            <p:ph idx="1" type="body"/>
          </p:nvPr>
        </p:nvSpPr>
        <p:spPr>
          <a:xfrm>
            <a:off x="819150" y="626400"/>
            <a:ext cx="7505700" cy="4064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This squashed input ‘g’ is then multiplied element-wise by the output of the </a:t>
            </a:r>
            <a:r>
              <a:rPr i="1" lang="en-GB" sz="1200">
                <a:solidFill>
                  <a:srgbClr val="666666"/>
                </a:solidFill>
                <a:highlight>
                  <a:srgbClr val="FFFFFF"/>
                </a:highlight>
                <a:latin typeface="Arial"/>
                <a:ea typeface="Arial"/>
                <a:cs typeface="Arial"/>
                <a:sym typeface="Arial"/>
              </a:rPr>
              <a:t>input gate</a:t>
            </a:r>
            <a:r>
              <a:rPr lang="en-GB" sz="1200">
                <a:solidFill>
                  <a:srgbClr val="666666"/>
                </a:solidFill>
                <a:highlight>
                  <a:srgbClr val="FFFFFF"/>
                </a:highlight>
                <a:latin typeface="Arial"/>
                <a:ea typeface="Arial"/>
                <a:cs typeface="Arial"/>
                <a:sym typeface="Arial"/>
              </a:rPr>
              <a:t>.</a:t>
            </a:r>
            <a:endParaRPr sz="1200">
              <a:solidFill>
                <a:srgbClr val="666666"/>
              </a:solidFill>
              <a:highlight>
                <a:srgbClr val="FFFFFF"/>
              </a:highlight>
              <a:latin typeface="Arial"/>
              <a:ea typeface="Arial"/>
              <a:cs typeface="Arial"/>
              <a:sym typeface="Arial"/>
            </a:endParaRPr>
          </a:p>
          <a:p>
            <a:pPr indent="-304800" lvl="0" marL="457200" rtl="0" algn="l">
              <a:spcBef>
                <a:spcPts val="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The input gate is basically a hidden layer of sigmoid activated nodes, with weighted x</a:t>
            </a:r>
            <a:r>
              <a:rPr baseline="-25000" lang="en-GB" sz="1200">
                <a:solidFill>
                  <a:srgbClr val="666666"/>
                </a:solidFill>
                <a:highlight>
                  <a:srgbClr val="FFFFFF"/>
                </a:highlight>
                <a:latin typeface="Arial"/>
                <a:ea typeface="Arial"/>
                <a:cs typeface="Arial"/>
                <a:sym typeface="Arial"/>
              </a:rPr>
              <a:t>t</a:t>
            </a:r>
            <a:r>
              <a:rPr lang="en-GB" sz="1200">
                <a:solidFill>
                  <a:srgbClr val="666666"/>
                </a:solidFill>
                <a:highlight>
                  <a:srgbClr val="FFFFFF"/>
                </a:highlight>
                <a:latin typeface="Arial"/>
                <a:ea typeface="Arial"/>
                <a:cs typeface="Arial"/>
                <a:sym typeface="Arial"/>
              </a:rPr>
              <a:t> and  h</a:t>
            </a:r>
            <a:r>
              <a:rPr baseline="-25000" lang="en-GB" sz="1200">
                <a:solidFill>
                  <a:srgbClr val="666666"/>
                </a:solidFill>
                <a:highlight>
                  <a:srgbClr val="FFFFFF"/>
                </a:highlight>
                <a:latin typeface="Arial"/>
                <a:ea typeface="Arial"/>
                <a:cs typeface="Arial"/>
                <a:sym typeface="Arial"/>
              </a:rPr>
              <a:t>t-1 </a:t>
            </a:r>
            <a:r>
              <a:rPr lang="en-GB" sz="1200">
                <a:solidFill>
                  <a:srgbClr val="666666"/>
                </a:solidFill>
                <a:highlight>
                  <a:srgbClr val="FFFFFF"/>
                </a:highlight>
                <a:latin typeface="Arial"/>
                <a:ea typeface="Arial"/>
                <a:cs typeface="Arial"/>
                <a:sym typeface="Arial"/>
              </a:rPr>
              <a:t> input values.</a:t>
            </a:r>
            <a:endParaRPr sz="1200">
              <a:solidFill>
                <a:srgbClr val="666666"/>
              </a:solidFill>
              <a:highlight>
                <a:srgbClr val="FFFFFF"/>
              </a:highlight>
              <a:latin typeface="Arial"/>
              <a:ea typeface="Arial"/>
              <a:cs typeface="Arial"/>
              <a:sym typeface="Arial"/>
            </a:endParaRPr>
          </a:p>
          <a:p>
            <a:pPr indent="-304800" lvl="0" marL="457200" rtl="0" algn="l">
              <a:lnSpc>
                <a:spcPct val="175000"/>
              </a:lnSpc>
              <a:spcBef>
                <a:spcPts val="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The expression for the input gate is:</a:t>
            </a:r>
            <a:endParaRPr sz="1200">
              <a:solidFill>
                <a:srgbClr val="666666"/>
              </a:solidFill>
              <a:highlight>
                <a:srgbClr val="FFFFFF"/>
              </a:highlight>
              <a:latin typeface="Arial"/>
              <a:ea typeface="Arial"/>
              <a:cs typeface="Arial"/>
              <a:sym typeface="Arial"/>
            </a:endParaRPr>
          </a:p>
          <a:p>
            <a:pPr indent="0" lvl="0" marL="457200" rtl="0" algn="l">
              <a:spcBef>
                <a:spcPts val="2600"/>
              </a:spcBef>
              <a:spcAft>
                <a:spcPts val="0"/>
              </a:spcAft>
              <a:buNone/>
            </a:pPr>
            <a:r>
              <a:rPr lang="en-GB" sz="1200">
                <a:solidFill>
                  <a:srgbClr val="666666"/>
                </a:solidFill>
                <a:highlight>
                  <a:srgbClr val="FFFFFF"/>
                </a:highlight>
                <a:latin typeface="Arial"/>
                <a:ea typeface="Arial"/>
                <a:cs typeface="Arial"/>
                <a:sym typeface="Arial"/>
              </a:rPr>
              <a:t>The output of the input stage of the LSTM cell can be expressed</a:t>
            </a:r>
            <a:endParaRPr sz="1200">
              <a:solidFill>
                <a:srgbClr val="666666"/>
              </a:solidFill>
              <a:highlight>
                <a:srgbClr val="FFFFFF"/>
              </a:highlight>
              <a:latin typeface="Arial"/>
              <a:ea typeface="Arial"/>
              <a:cs typeface="Arial"/>
              <a:sym typeface="Arial"/>
            </a:endParaRPr>
          </a:p>
          <a:p>
            <a:pPr indent="0" lvl="0" marL="457200" rtl="0" algn="l">
              <a:spcBef>
                <a:spcPts val="1600"/>
              </a:spcBef>
              <a:spcAft>
                <a:spcPts val="0"/>
              </a:spcAft>
              <a:buNone/>
            </a:pPr>
            <a:r>
              <a:t/>
            </a:r>
            <a:endParaRPr sz="1200">
              <a:solidFill>
                <a:srgbClr val="666666"/>
              </a:solidFill>
              <a:highlight>
                <a:srgbClr val="FFFFFF"/>
              </a:highlight>
              <a:latin typeface="Arial"/>
              <a:ea typeface="Arial"/>
              <a:cs typeface="Arial"/>
              <a:sym typeface="Arial"/>
            </a:endParaRPr>
          </a:p>
          <a:p>
            <a:pPr indent="0" lvl="0" marL="457200" rtl="0" algn="l">
              <a:spcBef>
                <a:spcPts val="1600"/>
              </a:spcBef>
              <a:spcAft>
                <a:spcPts val="0"/>
              </a:spcAft>
              <a:buNone/>
            </a:pPr>
            <a:r>
              <a:rPr b="1" lang="en-GB" sz="1200">
                <a:solidFill>
                  <a:srgbClr val="666666"/>
                </a:solidFill>
                <a:highlight>
                  <a:srgbClr val="FFFFFF"/>
                </a:highlight>
                <a:latin typeface="Arial"/>
                <a:ea typeface="Arial"/>
                <a:cs typeface="Arial"/>
                <a:sym typeface="Arial"/>
              </a:rPr>
              <a:t>The internal state and forget gate</a:t>
            </a:r>
            <a:endParaRPr b="1" sz="1200">
              <a:solidFill>
                <a:srgbClr val="666666"/>
              </a:solidFill>
              <a:highlight>
                <a:srgbClr val="FFFFFF"/>
              </a:highlight>
              <a:latin typeface="Arial"/>
              <a:ea typeface="Arial"/>
              <a:cs typeface="Arial"/>
              <a:sym typeface="Arial"/>
            </a:endParaRPr>
          </a:p>
          <a:p>
            <a:pPr indent="-304800" lvl="0" marL="457200" rtl="0" algn="l">
              <a:spcBef>
                <a:spcPts val="160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Now, there is a new variable</a:t>
            </a:r>
            <a:r>
              <a:rPr i="1" lang="en-GB" sz="1200">
                <a:solidFill>
                  <a:srgbClr val="666666"/>
                </a:solidFill>
                <a:highlight>
                  <a:srgbClr val="FFFFFF"/>
                </a:highlight>
                <a:latin typeface="Arial"/>
                <a:ea typeface="Arial"/>
                <a:cs typeface="Arial"/>
                <a:sym typeface="Arial"/>
              </a:rPr>
              <a:t> </a:t>
            </a:r>
            <a:r>
              <a:rPr lang="en-GB" sz="1200">
                <a:solidFill>
                  <a:srgbClr val="666666"/>
                </a:solidFill>
                <a:highlight>
                  <a:srgbClr val="FFFFFF"/>
                </a:highlight>
                <a:latin typeface="Arial"/>
                <a:ea typeface="Arial"/>
                <a:cs typeface="Arial"/>
                <a:sym typeface="Arial"/>
              </a:rPr>
              <a:t> s</a:t>
            </a:r>
            <a:r>
              <a:rPr baseline="-25000" lang="en-GB" sz="1200">
                <a:solidFill>
                  <a:srgbClr val="666666"/>
                </a:solidFill>
                <a:highlight>
                  <a:srgbClr val="FFFFFF"/>
                </a:highlight>
                <a:latin typeface="Arial"/>
                <a:ea typeface="Arial"/>
                <a:cs typeface="Arial"/>
                <a:sym typeface="Arial"/>
              </a:rPr>
              <a:t>t</a:t>
            </a:r>
            <a:r>
              <a:rPr lang="en-GB" sz="1200">
                <a:solidFill>
                  <a:srgbClr val="666666"/>
                </a:solidFill>
                <a:highlight>
                  <a:srgbClr val="FFFFFF"/>
                </a:highlight>
                <a:latin typeface="Arial"/>
                <a:ea typeface="Arial"/>
                <a:cs typeface="Arial"/>
                <a:sym typeface="Arial"/>
              </a:rPr>
              <a:t> which is the inner state of the LSTM cell.This state is delayed by one-time step and is ultimately added to the g o i  input to provide an internal recurrence loop to learn the relationship between inputs separated by time. </a:t>
            </a:r>
            <a:endParaRPr b="1" sz="1200">
              <a:solidFill>
                <a:srgbClr val="666666"/>
              </a:solidFill>
              <a:highlight>
                <a:srgbClr val="FFFFFF"/>
              </a:highlight>
              <a:latin typeface="Arial"/>
              <a:ea typeface="Arial"/>
              <a:cs typeface="Arial"/>
              <a:sym typeface="Arial"/>
            </a:endParaRPr>
          </a:p>
          <a:p>
            <a:pPr indent="-304800" lvl="0" marL="457200" rtl="0" algn="l">
              <a:spcBef>
                <a:spcPts val="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The  forget gate is again a sigmoid activated set of nodes which is element-wise multiplied by s</a:t>
            </a:r>
            <a:r>
              <a:rPr baseline="-25000" lang="en-GB" sz="1200">
                <a:solidFill>
                  <a:srgbClr val="666666"/>
                </a:solidFill>
                <a:highlight>
                  <a:srgbClr val="FFFFFF"/>
                </a:highlight>
                <a:latin typeface="Arial"/>
                <a:ea typeface="Arial"/>
                <a:cs typeface="Arial"/>
                <a:sym typeface="Arial"/>
              </a:rPr>
              <a:t>t-1</a:t>
            </a:r>
            <a:r>
              <a:rPr lang="en-GB" sz="1200">
                <a:solidFill>
                  <a:srgbClr val="666666"/>
                </a:solidFill>
                <a:highlight>
                  <a:srgbClr val="FFFFFF"/>
                </a:highlight>
                <a:latin typeface="Arial"/>
                <a:ea typeface="Arial"/>
                <a:cs typeface="Arial"/>
                <a:sym typeface="Arial"/>
              </a:rPr>
              <a:t> to determine which previous states should be remembered (i.e. forget gate output close to 1) and which should be forgotten (i.e. forget gate output close to 0).</a:t>
            </a:r>
            <a:endParaRPr sz="1200">
              <a:solidFill>
                <a:srgbClr val="666666"/>
              </a:solidFill>
              <a:highlight>
                <a:srgbClr val="FFFFFF"/>
              </a:highlight>
              <a:latin typeface="Arial"/>
              <a:ea typeface="Arial"/>
              <a:cs typeface="Arial"/>
              <a:sym typeface="Arial"/>
            </a:endParaRPr>
          </a:p>
        </p:txBody>
      </p:sp>
      <p:pic>
        <p:nvPicPr>
          <p:cNvPr id="376" name="Google Shape;376;p54"/>
          <p:cNvPicPr preferRelativeResize="0"/>
          <p:nvPr/>
        </p:nvPicPr>
        <p:blipFill rotWithShape="1">
          <a:blip r:embed="rId3">
            <a:alphaModFix/>
          </a:blip>
          <a:srcRect b="31046" l="33564" r="48243" t="62593"/>
          <a:stretch/>
        </p:blipFill>
        <p:spPr>
          <a:xfrm>
            <a:off x="2874500" y="1632575"/>
            <a:ext cx="1663450" cy="327124"/>
          </a:xfrm>
          <a:prstGeom prst="rect">
            <a:avLst/>
          </a:prstGeom>
          <a:noFill/>
          <a:ln>
            <a:noFill/>
          </a:ln>
        </p:spPr>
      </p:pic>
      <p:pic>
        <p:nvPicPr>
          <p:cNvPr id="377" name="Google Shape;377;p54"/>
          <p:cNvPicPr preferRelativeResize="0"/>
          <p:nvPr/>
        </p:nvPicPr>
        <p:blipFill rotWithShape="1">
          <a:blip r:embed="rId4">
            <a:alphaModFix/>
          </a:blip>
          <a:srcRect b="10343" l="40112" r="55853" t="85190"/>
          <a:stretch/>
        </p:blipFill>
        <p:spPr>
          <a:xfrm>
            <a:off x="3918550" y="2307675"/>
            <a:ext cx="368875" cy="229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5"/>
          <p:cNvSpPr txBox="1"/>
          <p:nvPr>
            <p:ph idx="1" type="body"/>
          </p:nvPr>
        </p:nvSpPr>
        <p:spPr>
          <a:xfrm>
            <a:off x="819150" y="487200"/>
            <a:ext cx="7901700" cy="3951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The forget gate can facilitate such operations and is expressed as:</a:t>
            </a:r>
            <a:endParaRPr sz="1200">
              <a:solidFill>
                <a:srgbClr val="666666"/>
              </a:solidFill>
              <a:highlight>
                <a:srgbClr val="FFFFFF"/>
              </a:highlight>
              <a:latin typeface="Arial"/>
              <a:ea typeface="Arial"/>
              <a:cs typeface="Arial"/>
              <a:sym typeface="Arial"/>
            </a:endParaRPr>
          </a:p>
          <a:p>
            <a:pPr indent="0" lvl="0" marL="457200" rtl="0" algn="l">
              <a:spcBef>
                <a:spcPts val="1600"/>
              </a:spcBef>
              <a:spcAft>
                <a:spcPts val="0"/>
              </a:spcAft>
              <a:buNone/>
            </a:pPr>
            <a:r>
              <a:t/>
            </a:r>
            <a:endParaRPr sz="1200">
              <a:solidFill>
                <a:srgbClr val="666666"/>
              </a:solidFill>
              <a:highlight>
                <a:srgbClr val="FFFFFF"/>
              </a:highlight>
              <a:latin typeface="Arial"/>
              <a:ea typeface="Arial"/>
              <a:cs typeface="Arial"/>
              <a:sym typeface="Arial"/>
            </a:endParaRPr>
          </a:p>
          <a:p>
            <a:pPr indent="-304800" lvl="0" marL="457200" rtl="0" algn="l">
              <a:spcBef>
                <a:spcPts val="1600"/>
              </a:spcBef>
              <a:spcAft>
                <a:spcPts val="0"/>
              </a:spcAft>
              <a:buClr>
                <a:srgbClr val="666666"/>
              </a:buClr>
              <a:buSzPts val="1200"/>
              <a:buChar char="●"/>
            </a:pPr>
            <a:r>
              <a:rPr lang="en-GB" sz="1200">
                <a:solidFill>
                  <a:srgbClr val="666666"/>
                </a:solidFill>
                <a:highlight>
                  <a:srgbClr val="FFFFFF"/>
                </a:highlight>
                <a:latin typeface="Arial"/>
                <a:ea typeface="Arial"/>
                <a:cs typeface="Arial"/>
                <a:sym typeface="Arial"/>
              </a:rPr>
              <a:t>The output of the element-wise product of the previous state and the forget gate is expressed as s</a:t>
            </a:r>
            <a:r>
              <a:rPr baseline="-25000" lang="en-GB" sz="1200">
                <a:solidFill>
                  <a:srgbClr val="666666"/>
                </a:solidFill>
                <a:highlight>
                  <a:srgbClr val="FFFFFF"/>
                </a:highlight>
                <a:latin typeface="Arial"/>
                <a:ea typeface="Arial"/>
                <a:cs typeface="Arial"/>
                <a:sym typeface="Arial"/>
              </a:rPr>
              <a:t>t-1</a:t>
            </a:r>
            <a:r>
              <a:rPr lang="en-GB" sz="1200">
                <a:solidFill>
                  <a:srgbClr val="666666"/>
                </a:solidFill>
                <a:highlight>
                  <a:srgbClr val="FFFFFF"/>
                </a:highlight>
                <a:latin typeface="Arial"/>
                <a:ea typeface="Arial"/>
                <a:cs typeface="Arial"/>
                <a:sym typeface="Arial"/>
              </a:rPr>
              <a:t> o  </a:t>
            </a:r>
            <a:r>
              <a:rPr lang="en-GB" sz="1200">
                <a:solidFill>
                  <a:srgbClr val="666666"/>
                </a:solidFill>
                <a:highlight>
                  <a:srgbClr val="FFFFFF"/>
                </a:highlight>
                <a:latin typeface="Lobster"/>
                <a:ea typeface="Lobster"/>
                <a:cs typeface="Lobster"/>
                <a:sym typeface="Lobster"/>
              </a:rPr>
              <a:t>f</a:t>
            </a:r>
            <a:r>
              <a:rPr lang="en-GB" sz="1200">
                <a:solidFill>
                  <a:srgbClr val="666666"/>
                </a:solidFill>
                <a:highlight>
                  <a:srgbClr val="FFFFFF"/>
                </a:highlight>
                <a:latin typeface="Arial"/>
                <a:ea typeface="Arial"/>
                <a:cs typeface="Arial"/>
                <a:sym typeface="Arial"/>
              </a:rPr>
              <a:t> .</a:t>
            </a:r>
            <a:endParaRPr sz="1200">
              <a:solidFill>
                <a:srgbClr val="666666"/>
              </a:solidFill>
              <a:highlight>
                <a:srgbClr val="FFFFFF"/>
              </a:highlight>
              <a:latin typeface="Arial"/>
              <a:ea typeface="Arial"/>
              <a:cs typeface="Arial"/>
              <a:sym typeface="Arial"/>
            </a:endParaRPr>
          </a:p>
          <a:p>
            <a:pPr indent="-304800" lvl="0" marL="457200" rtl="0" algn="l">
              <a:spcBef>
                <a:spcPts val="0"/>
              </a:spcBef>
              <a:spcAft>
                <a:spcPts val="0"/>
              </a:spcAft>
              <a:buClr>
                <a:srgbClr val="666666"/>
              </a:buClr>
              <a:buSzPts val="1200"/>
              <a:buFont typeface="Arial"/>
              <a:buChar char="●"/>
            </a:pPr>
            <a:r>
              <a:rPr lang="en-GB" sz="1200">
                <a:solidFill>
                  <a:srgbClr val="666666"/>
                </a:solidFill>
                <a:highlight>
                  <a:srgbClr val="FFFFFF"/>
                </a:highlight>
                <a:latin typeface="Arial"/>
                <a:ea typeface="Arial"/>
                <a:cs typeface="Arial"/>
                <a:sym typeface="Arial"/>
              </a:rPr>
              <a:t> The forget-gate-“filtered” state is simply added to the input, rather than multiplied by it, or mixed with it via weights and a sigmoid activation function as occurs in a standard recurrent neural network. This is important to reduce the issue of vanishing gradients. The output from this stage,  s</a:t>
            </a:r>
            <a:r>
              <a:rPr baseline="-25000" lang="en-GB" sz="1200">
                <a:solidFill>
                  <a:srgbClr val="666666"/>
                </a:solidFill>
                <a:highlight>
                  <a:srgbClr val="FFFFFF"/>
                </a:highlight>
                <a:latin typeface="Arial"/>
                <a:ea typeface="Arial"/>
                <a:cs typeface="Arial"/>
                <a:sym typeface="Arial"/>
              </a:rPr>
              <a:t>t </a:t>
            </a:r>
            <a:r>
              <a:rPr lang="en-GB" sz="1200">
                <a:solidFill>
                  <a:srgbClr val="666666"/>
                </a:solidFill>
                <a:highlight>
                  <a:srgbClr val="FFFFFF"/>
                </a:highlight>
                <a:latin typeface="Arial"/>
                <a:ea typeface="Arial"/>
                <a:cs typeface="Arial"/>
                <a:sym typeface="Arial"/>
              </a:rPr>
              <a:t>is expressed by:</a:t>
            </a:r>
            <a:endParaRPr sz="1200">
              <a:solidFill>
                <a:srgbClr val="666666"/>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200">
              <a:solidFill>
                <a:srgbClr val="666666"/>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200">
              <a:solidFill>
                <a:srgbClr val="666666"/>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200">
              <a:solidFill>
                <a:srgbClr val="666666"/>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sz="1200">
              <a:solidFill>
                <a:srgbClr val="666666"/>
              </a:solidFill>
              <a:highlight>
                <a:srgbClr val="FFFFFF"/>
              </a:highlight>
              <a:latin typeface="Arial"/>
              <a:ea typeface="Arial"/>
              <a:cs typeface="Arial"/>
              <a:sym typeface="Arial"/>
            </a:endParaRPr>
          </a:p>
        </p:txBody>
      </p:sp>
      <p:pic>
        <p:nvPicPr>
          <p:cNvPr id="383" name="Google Shape;383;p55"/>
          <p:cNvPicPr preferRelativeResize="0"/>
          <p:nvPr/>
        </p:nvPicPr>
        <p:blipFill rotWithShape="1">
          <a:blip r:embed="rId3">
            <a:alphaModFix/>
          </a:blip>
          <a:srcRect b="37754" l="36689" r="43825" t="53720"/>
          <a:stretch/>
        </p:blipFill>
        <p:spPr>
          <a:xfrm>
            <a:off x="2909300" y="883925"/>
            <a:ext cx="1781798" cy="438475"/>
          </a:xfrm>
          <a:prstGeom prst="rect">
            <a:avLst/>
          </a:prstGeom>
          <a:noFill/>
          <a:ln>
            <a:noFill/>
          </a:ln>
        </p:spPr>
      </p:pic>
      <p:pic>
        <p:nvPicPr>
          <p:cNvPr id="384" name="Google Shape;384;p55"/>
          <p:cNvPicPr preferRelativeResize="0"/>
          <p:nvPr/>
        </p:nvPicPr>
        <p:blipFill rotWithShape="1">
          <a:blip r:embed="rId4">
            <a:alphaModFix/>
          </a:blip>
          <a:srcRect b="20839" l="34481" r="50000" t="71794"/>
          <a:stretch/>
        </p:blipFill>
        <p:spPr>
          <a:xfrm>
            <a:off x="3159875" y="2533475"/>
            <a:ext cx="1649549" cy="466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6"/>
          <p:cNvSpPr txBox="1"/>
          <p:nvPr>
            <p:ph idx="1" type="body"/>
          </p:nvPr>
        </p:nvSpPr>
        <p:spPr>
          <a:xfrm>
            <a:off x="819150" y="334075"/>
            <a:ext cx="7505700" cy="41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The output gate:</a:t>
            </a:r>
            <a:endParaRPr b="1"/>
          </a:p>
          <a:p>
            <a:pPr indent="0" lvl="0" marL="0" rtl="0" algn="l">
              <a:spcBef>
                <a:spcPts val="1600"/>
              </a:spcBef>
              <a:spcAft>
                <a:spcPts val="0"/>
              </a:spcAft>
              <a:buNone/>
            </a:pPr>
            <a:r>
              <a:rPr lang="en-GB" sz="1200">
                <a:solidFill>
                  <a:srgbClr val="666666"/>
                </a:solidFill>
                <a:highlight>
                  <a:srgbClr val="FFFFFF"/>
                </a:highlight>
                <a:latin typeface="Arial"/>
                <a:ea typeface="Arial"/>
                <a:cs typeface="Arial"/>
                <a:sym typeface="Arial"/>
              </a:rPr>
              <a:t>The final stage of the LSTM cell is the output gate. The output gate has two components – another </a:t>
            </a:r>
            <a:r>
              <a:rPr i="1" lang="en-GB" sz="1200">
                <a:solidFill>
                  <a:srgbClr val="666666"/>
                </a:solidFill>
                <a:highlight>
                  <a:srgbClr val="FFFFFF"/>
                </a:highlight>
                <a:latin typeface="Arial"/>
                <a:ea typeface="Arial"/>
                <a:cs typeface="Arial"/>
                <a:sym typeface="Arial"/>
              </a:rPr>
              <a:t>tanh </a:t>
            </a:r>
            <a:r>
              <a:rPr lang="en-GB" sz="1200">
                <a:solidFill>
                  <a:srgbClr val="666666"/>
                </a:solidFill>
                <a:highlight>
                  <a:srgbClr val="FFFFFF"/>
                </a:highlight>
                <a:latin typeface="Arial"/>
                <a:ea typeface="Arial"/>
                <a:cs typeface="Arial"/>
                <a:sym typeface="Arial"/>
              </a:rPr>
              <a:t>squashing function and an output sigmoid gating function.</a:t>
            </a:r>
            <a:endParaRPr sz="1200">
              <a:solidFill>
                <a:srgbClr val="666666"/>
              </a:solidFill>
              <a:highlight>
                <a:srgbClr val="FFFFFF"/>
              </a:highlight>
              <a:latin typeface="Arial"/>
              <a:ea typeface="Arial"/>
              <a:cs typeface="Arial"/>
              <a:sym typeface="Arial"/>
            </a:endParaRPr>
          </a:p>
          <a:p>
            <a:pPr indent="0" lvl="0" marL="0" rtl="0" algn="l">
              <a:spcBef>
                <a:spcPts val="1600"/>
              </a:spcBef>
              <a:spcAft>
                <a:spcPts val="0"/>
              </a:spcAft>
              <a:buNone/>
            </a:pPr>
            <a:r>
              <a:rPr lang="en-GB" sz="1200">
                <a:solidFill>
                  <a:srgbClr val="666666"/>
                </a:solidFill>
                <a:highlight>
                  <a:srgbClr val="FFFFFF"/>
                </a:highlight>
                <a:latin typeface="Arial"/>
                <a:ea typeface="Arial"/>
                <a:cs typeface="Arial"/>
                <a:sym typeface="Arial"/>
              </a:rPr>
              <a:t>The output gate is expressed as:</a:t>
            </a:r>
            <a:endParaRPr sz="1200">
              <a:solidFill>
                <a:srgbClr val="666666"/>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200">
              <a:solidFill>
                <a:srgbClr val="666666"/>
              </a:solidFill>
              <a:highlight>
                <a:srgbClr val="FFFFFF"/>
              </a:highlight>
              <a:latin typeface="Arial"/>
              <a:ea typeface="Arial"/>
              <a:cs typeface="Arial"/>
              <a:sym typeface="Arial"/>
            </a:endParaRPr>
          </a:p>
          <a:p>
            <a:pPr indent="0" lvl="0" marL="0" rtl="0" algn="l">
              <a:lnSpc>
                <a:spcPct val="175000"/>
              </a:lnSpc>
              <a:spcBef>
                <a:spcPts val="1600"/>
              </a:spcBef>
              <a:spcAft>
                <a:spcPts val="0"/>
              </a:spcAft>
              <a:buNone/>
            </a:pPr>
            <a:r>
              <a:rPr lang="en-GB" sz="1200">
                <a:solidFill>
                  <a:srgbClr val="666666"/>
                </a:solidFill>
                <a:highlight>
                  <a:srgbClr val="FFFFFF"/>
                </a:highlight>
                <a:latin typeface="Arial"/>
                <a:ea typeface="Arial"/>
                <a:cs typeface="Arial"/>
                <a:sym typeface="Arial"/>
              </a:rPr>
              <a:t>So the final output of the cell can be expressed as:</a:t>
            </a:r>
            <a:endParaRPr sz="1200">
              <a:solidFill>
                <a:srgbClr val="666666"/>
              </a:solidFill>
              <a:highlight>
                <a:srgbClr val="FFFFFF"/>
              </a:highlight>
              <a:latin typeface="Arial"/>
              <a:ea typeface="Arial"/>
              <a:cs typeface="Arial"/>
              <a:sym typeface="Arial"/>
            </a:endParaRPr>
          </a:p>
          <a:p>
            <a:pPr indent="0" lvl="0" marL="0" rtl="0" algn="l">
              <a:spcBef>
                <a:spcPts val="2600"/>
              </a:spcBef>
              <a:spcAft>
                <a:spcPts val="0"/>
              </a:spcAft>
              <a:buNone/>
            </a:pPr>
            <a:r>
              <a:t/>
            </a:r>
            <a:endParaRPr sz="1200">
              <a:solidFill>
                <a:srgbClr val="666666"/>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200">
              <a:solidFill>
                <a:srgbClr val="666666"/>
              </a:solidFill>
              <a:highlight>
                <a:srgbClr val="FFFFFF"/>
              </a:highlight>
              <a:latin typeface="Arial"/>
              <a:ea typeface="Arial"/>
              <a:cs typeface="Arial"/>
              <a:sym typeface="Arial"/>
            </a:endParaRPr>
          </a:p>
        </p:txBody>
      </p:sp>
      <p:pic>
        <p:nvPicPr>
          <p:cNvPr id="390" name="Google Shape;390;p56"/>
          <p:cNvPicPr preferRelativeResize="0"/>
          <p:nvPr/>
        </p:nvPicPr>
        <p:blipFill rotWithShape="1">
          <a:blip r:embed="rId3">
            <a:alphaModFix/>
          </a:blip>
          <a:srcRect b="23410" l="38056" r="43066" t="68741"/>
          <a:stretch/>
        </p:blipFill>
        <p:spPr>
          <a:xfrm>
            <a:off x="2971975" y="1795700"/>
            <a:ext cx="1726099" cy="403674"/>
          </a:xfrm>
          <a:prstGeom prst="rect">
            <a:avLst/>
          </a:prstGeom>
          <a:noFill/>
          <a:ln>
            <a:noFill/>
          </a:ln>
        </p:spPr>
      </p:pic>
      <p:pic>
        <p:nvPicPr>
          <p:cNvPr id="391" name="Google Shape;391;p56"/>
          <p:cNvPicPr preferRelativeResize="0"/>
          <p:nvPr/>
        </p:nvPicPr>
        <p:blipFill rotWithShape="1">
          <a:blip r:embed="rId4">
            <a:alphaModFix/>
          </a:blip>
          <a:srcRect b="6631" l="42015" r="46338" t="86295"/>
          <a:stretch/>
        </p:blipFill>
        <p:spPr>
          <a:xfrm>
            <a:off x="3222525" y="2698650"/>
            <a:ext cx="1064875" cy="363774"/>
          </a:xfrm>
          <a:prstGeom prst="rect">
            <a:avLst/>
          </a:prstGeom>
          <a:noFill/>
          <a:ln>
            <a:noFill/>
          </a:ln>
        </p:spPr>
      </p:pic>
      <p:pic>
        <p:nvPicPr>
          <p:cNvPr id="392" name="Google Shape;392;p56"/>
          <p:cNvPicPr preferRelativeResize="0"/>
          <p:nvPr/>
        </p:nvPicPr>
        <p:blipFill rotWithShape="1">
          <a:blip r:embed="rId5">
            <a:alphaModFix/>
          </a:blip>
          <a:srcRect b="14420" l="19131" r="71301" t="57960"/>
          <a:stretch/>
        </p:blipFill>
        <p:spPr>
          <a:xfrm>
            <a:off x="6438075" y="1914025"/>
            <a:ext cx="1468574" cy="2387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 - origin</a:t>
            </a:r>
            <a:endParaRPr/>
          </a:p>
        </p:txBody>
      </p:sp>
      <p:sp>
        <p:nvSpPr>
          <p:cNvPr id="156" name="Google Shape;156;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Blockchain was invented by a person (or group of people) using the name </a:t>
            </a:r>
            <a:r>
              <a:rPr b="1" lang="en-GB" sz="1600">
                <a:solidFill>
                  <a:srgbClr val="222222"/>
                </a:solidFill>
                <a:highlight>
                  <a:srgbClr val="FFFFFF"/>
                </a:highlight>
              </a:rPr>
              <a:t>Satoshi Nakamoto</a:t>
            </a:r>
            <a:r>
              <a:rPr lang="en-GB" sz="1600">
                <a:solidFill>
                  <a:srgbClr val="222222"/>
                </a:solidFill>
                <a:highlight>
                  <a:srgbClr val="FFFFFF"/>
                </a:highlight>
              </a:rPr>
              <a:t> in 2008 to serve as the public transaction ledger of the cryptocurrency bitcoin. The identity of Satoshi Nakamoto is unknown. </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Nakamoto improved the design in an important way using a Hashcash-like method to timestamp blocks without requiring them to be signed by a trusted party and to reduce speed with which blocks are added to the chain.</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The invention of the blockchain for bitcoin made it the first digital currency to solve the double-spending problem without the need of a trusted authority or central server.</a:t>
            </a:r>
            <a:endParaRPr sz="160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 - uses</a:t>
            </a:r>
            <a:endParaRPr/>
          </a:p>
        </p:txBody>
      </p:sp>
      <p:sp>
        <p:nvSpPr>
          <p:cNvPr id="162" name="Google Shape;162;p1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400"/>
              </a:spcBef>
              <a:spcAft>
                <a:spcPts val="0"/>
              </a:spcAft>
              <a:buClr>
                <a:srgbClr val="222222"/>
              </a:buClr>
              <a:buSzPts val="1600"/>
              <a:buChar char="●"/>
            </a:pPr>
            <a:r>
              <a:rPr b="1" lang="en-GB" sz="1600">
                <a:solidFill>
                  <a:srgbClr val="000000"/>
                </a:solidFill>
                <a:highlight>
                  <a:srgbClr val="FFFFFF"/>
                </a:highlight>
              </a:rPr>
              <a:t>Cryptocurrencies</a:t>
            </a:r>
            <a:r>
              <a:rPr i="1" lang="en-GB" sz="1600">
                <a:solidFill>
                  <a:srgbClr val="000000"/>
                </a:solidFill>
                <a:highlight>
                  <a:srgbClr val="FFFFFF"/>
                </a:highlight>
              </a:rPr>
              <a:t> </a:t>
            </a:r>
            <a:r>
              <a:rPr b="1" lang="en-GB" sz="1600">
                <a:solidFill>
                  <a:srgbClr val="0B0080"/>
                </a:solidFill>
                <a:highlight>
                  <a:srgbClr val="FFFFFF"/>
                </a:highlight>
              </a:rPr>
              <a:t>-</a:t>
            </a:r>
            <a:r>
              <a:rPr lang="en-GB" sz="1600">
                <a:solidFill>
                  <a:srgbClr val="0B0080"/>
                </a:solidFill>
                <a:highlight>
                  <a:srgbClr val="FFFFFF"/>
                </a:highlight>
              </a:rPr>
              <a:t> </a:t>
            </a:r>
            <a:r>
              <a:rPr lang="en-GB" sz="1600">
                <a:solidFill>
                  <a:srgbClr val="222222"/>
                </a:solidFill>
                <a:highlight>
                  <a:srgbClr val="FFFFFF"/>
                </a:highlight>
              </a:rPr>
              <a:t>Most cryptocurrencies use blockchain technology to record transactions. For example, the bitcoin network and Ethereum network are both based on blockchain.</a:t>
            </a:r>
            <a:endParaRPr sz="1600">
              <a:solidFill>
                <a:srgbClr val="222222"/>
              </a:solidFill>
              <a:highlight>
                <a:srgbClr val="FFFFFF"/>
              </a:highlight>
            </a:endParaRPr>
          </a:p>
          <a:p>
            <a:pPr indent="-330200" lvl="0" marL="457200" rtl="0" algn="l">
              <a:lnSpc>
                <a:spcPct val="115000"/>
              </a:lnSpc>
              <a:spcBef>
                <a:spcPts val="0"/>
              </a:spcBef>
              <a:spcAft>
                <a:spcPts val="0"/>
              </a:spcAft>
              <a:buClr>
                <a:srgbClr val="222222"/>
              </a:buClr>
              <a:buSzPts val="1600"/>
              <a:buChar char="●"/>
            </a:pPr>
            <a:r>
              <a:rPr b="1" lang="en-GB" sz="1600">
                <a:solidFill>
                  <a:srgbClr val="000000"/>
                </a:solidFill>
                <a:highlight>
                  <a:srgbClr val="FFFFFF"/>
                </a:highlight>
              </a:rPr>
              <a:t>Smart contracts - </a:t>
            </a:r>
            <a:r>
              <a:rPr lang="en-GB" sz="1600">
                <a:solidFill>
                  <a:srgbClr val="222222"/>
                </a:solidFill>
                <a:highlight>
                  <a:srgbClr val="FFFFFF"/>
                </a:highlight>
              </a:rPr>
              <a:t>Blockchain-based smart contracts are proposed contracts that can be partially or fully executed or enforced without human interaction. One of the main objectives of a smart contract is automated escrow.</a:t>
            </a:r>
            <a:endParaRPr sz="1600">
              <a:solidFill>
                <a:srgbClr val="222222"/>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 - uses</a:t>
            </a:r>
            <a:endParaRPr/>
          </a:p>
        </p:txBody>
      </p:sp>
      <p:sp>
        <p:nvSpPr>
          <p:cNvPr id="168" name="Google Shape;168;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400"/>
              </a:spcBef>
              <a:spcAft>
                <a:spcPts val="0"/>
              </a:spcAft>
              <a:buClr>
                <a:srgbClr val="222222"/>
              </a:buClr>
              <a:buSzPts val="1600"/>
              <a:buChar char="●"/>
            </a:pPr>
            <a:r>
              <a:rPr b="1" lang="en-GB" sz="1600">
                <a:solidFill>
                  <a:srgbClr val="000000"/>
                </a:solidFill>
                <a:highlight>
                  <a:srgbClr val="FFFFFF"/>
                </a:highlight>
              </a:rPr>
              <a:t>Supply chain - </a:t>
            </a:r>
            <a:r>
              <a:rPr lang="en-GB" sz="1600">
                <a:solidFill>
                  <a:srgbClr val="222222"/>
                </a:solidFill>
                <a:highlight>
                  <a:srgbClr val="FFFFFF"/>
                </a:highlight>
              </a:rPr>
              <a:t>There are a number of efforts and industry organizations working to employ blockchains in supply chain logistics and supply chain management.</a:t>
            </a:r>
            <a:endParaRPr sz="1600">
              <a:solidFill>
                <a:srgbClr val="222222"/>
              </a:solidFill>
              <a:highlight>
                <a:srgbClr val="FFFFFF"/>
              </a:highlight>
            </a:endParaRPr>
          </a:p>
          <a:p>
            <a:pPr indent="-330200" lvl="1" marL="914400" rtl="0" algn="l">
              <a:lnSpc>
                <a:spcPct val="115000"/>
              </a:lnSpc>
              <a:spcBef>
                <a:spcPts val="0"/>
              </a:spcBef>
              <a:spcAft>
                <a:spcPts val="0"/>
              </a:spcAft>
              <a:buClr>
                <a:srgbClr val="222222"/>
              </a:buClr>
              <a:buSzPts val="1600"/>
              <a:buChar char="○"/>
            </a:pPr>
            <a:r>
              <a:rPr lang="en-GB" sz="1600">
                <a:solidFill>
                  <a:srgbClr val="222222"/>
                </a:solidFill>
                <a:highlight>
                  <a:srgbClr val="FFFFFF"/>
                </a:highlight>
              </a:rPr>
              <a:t>The Blockchain in Transport Alliance (BiTA) works to develop open standards for supply chains.</a:t>
            </a:r>
            <a:endParaRPr baseline="30000" sz="1600">
              <a:solidFill>
                <a:srgbClr val="222222"/>
              </a:solidFill>
              <a:highlight>
                <a:srgbClr val="FFFFFF"/>
              </a:highlight>
            </a:endParaRPr>
          </a:p>
          <a:p>
            <a:pPr indent="-330200" lvl="1" marL="914400" rtl="0" algn="l">
              <a:lnSpc>
                <a:spcPct val="115000"/>
              </a:lnSpc>
              <a:spcBef>
                <a:spcPts val="0"/>
              </a:spcBef>
              <a:spcAft>
                <a:spcPts val="0"/>
              </a:spcAft>
              <a:buClr>
                <a:srgbClr val="222222"/>
              </a:buClr>
              <a:buSzPts val="1600"/>
              <a:buChar char="○"/>
            </a:pPr>
            <a:r>
              <a:rPr lang="en-GB" sz="1600">
                <a:solidFill>
                  <a:srgbClr val="222222"/>
                </a:solidFill>
                <a:highlight>
                  <a:srgbClr val="FFFFFF"/>
                </a:highlight>
              </a:rPr>
              <a:t>Walmart and IBM are running a trial to use a blockchain-backed system for supply chain monitoring — all nodes of the blockchain are administered by Walmart and are located on the IBM cloud.</a:t>
            </a:r>
            <a:endParaRPr sz="1600">
              <a:solidFill>
                <a:srgbClr val="222222"/>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Bitcoin</a:t>
            </a:r>
            <a:endParaRPr/>
          </a:p>
        </p:txBody>
      </p:sp>
      <p:sp>
        <p:nvSpPr>
          <p:cNvPr id="174" name="Google Shape;174;p20"/>
          <p:cNvSpPr txBox="1"/>
          <p:nvPr>
            <p:ph idx="1" type="body"/>
          </p:nvPr>
        </p:nvSpPr>
        <p:spPr>
          <a:xfrm>
            <a:off x="819150" y="1612550"/>
            <a:ext cx="7505700" cy="24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22222"/>
              </a:buClr>
              <a:buSzPts val="1600"/>
              <a:buChar char="●"/>
            </a:pPr>
            <a:r>
              <a:rPr b="1" lang="en-GB" sz="1600">
                <a:solidFill>
                  <a:srgbClr val="222222"/>
                </a:solidFill>
                <a:highlight>
                  <a:srgbClr val="FFFFFF"/>
                </a:highlight>
              </a:rPr>
              <a:t>Bitcoin</a:t>
            </a:r>
            <a:r>
              <a:rPr baseline="30000" lang="en-GB" sz="1600">
                <a:solidFill>
                  <a:srgbClr val="222222"/>
                </a:solidFill>
                <a:highlight>
                  <a:srgbClr val="FFFFFF"/>
                </a:highlight>
              </a:rPr>
              <a:t> </a:t>
            </a:r>
            <a:r>
              <a:rPr lang="en-GB" sz="1600">
                <a:solidFill>
                  <a:srgbClr val="222222"/>
                </a:solidFill>
                <a:highlight>
                  <a:srgbClr val="FFFFFF"/>
                </a:highlight>
              </a:rPr>
              <a:t>(</a:t>
            </a:r>
            <a:r>
              <a:rPr b="1" lang="en-GB" sz="1600">
                <a:solidFill>
                  <a:srgbClr val="222222"/>
                </a:solidFill>
                <a:highlight>
                  <a:srgbClr val="FFFFFF"/>
                </a:highlight>
              </a:rPr>
              <a:t>	</a:t>
            </a:r>
            <a:r>
              <a:rPr lang="en-GB" sz="1600">
                <a:solidFill>
                  <a:srgbClr val="222222"/>
                </a:solidFill>
                <a:highlight>
                  <a:srgbClr val="FFFFFF"/>
                </a:highlight>
              </a:rPr>
              <a:t>) is a cryptocurrency. It is a decentralized digital currency without a central bank or single administrator that can be sent from user to user on the peer-to-peer bitcoin network without the need for intermediaries.</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Transactions are verified by network nod</a:t>
            </a:r>
            <a:r>
              <a:rPr lang="en-GB" sz="1600">
                <a:solidFill>
                  <a:srgbClr val="222222"/>
                </a:solidFill>
                <a:highlight>
                  <a:srgbClr val="FFFFFF"/>
                </a:highlight>
              </a:rPr>
              <a:t>e</a:t>
            </a:r>
            <a:r>
              <a:rPr lang="en-GB" sz="1600">
                <a:solidFill>
                  <a:srgbClr val="222222"/>
                </a:solidFill>
                <a:highlight>
                  <a:srgbClr val="FFFFFF"/>
                </a:highlight>
              </a:rPr>
              <a:t>s through cryptography and recorded in a public distributed ledger called a blockchain.</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Bitcoins are created as a reward for a process known as mining. </a:t>
            </a:r>
            <a:endParaRPr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They can be exchanged for other currencies, products, and services.</a:t>
            </a:r>
            <a:r>
              <a:rPr baseline="30000" lang="en-GB" sz="1600">
                <a:solidFill>
                  <a:srgbClr val="222222"/>
                </a:solidFill>
                <a:highlight>
                  <a:srgbClr val="FFFFFF"/>
                </a:highlight>
              </a:rPr>
              <a:t> </a:t>
            </a:r>
            <a:endParaRPr baseline="30000" sz="1600">
              <a:solidFill>
                <a:srgbClr val="222222"/>
              </a:solidFill>
              <a:highlight>
                <a:srgbClr val="FFFFFF"/>
              </a:highlight>
            </a:endParaRPr>
          </a:p>
          <a:p>
            <a:pPr indent="-330200" lvl="0" marL="457200" rtl="0" algn="l">
              <a:spcBef>
                <a:spcPts val="0"/>
              </a:spcBef>
              <a:spcAft>
                <a:spcPts val="0"/>
              </a:spcAft>
              <a:buClr>
                <a:srgbClr val="222222"/>
              </a:buClr>
              <a:buSzPts val="1600"/>
              <a:buChar char="●"/>
            </a:pPr>
            <a:r>
              <a:rPr lang="en-GB" sz="1600">
                <a:solidFill>
                  <a:srgbClr val="222222"/>
                </a:solidFill>
                <a:highlight>
                  <a:srgbClr val="FFFFFF"/>
                </a:highlight>
              </a:rPr>
              <a:t>Research produced by University of Cambridge estimates that in 2017, there were 2.9 to 5.8 million unique users using a cryptocurrency wallet, most of them using bitcoin.</a:t>
            </a:r>
            <a:endParaRPr sz="1600">
              <a:solidFill>
                <a:srgbClr val="222222"/>
              </a:solidFill>
              <a:highlight>
                <a:srgbClr val="FFFFFF"/>
              </a:highlight>
            </a:endParaRPr>
          </a:p>
          <a:p>
            <a:pPr indent="0" lvl="0" marL="0" rtl="0" algn="l">
              <a:spcBef>
                <a:spcPts val="1600"/>
              </a:spcBef>
              <a:spcAft>
                <a:spcPts val="1600"/>
              </a:spcAft>
              <a:buNone/>
            </a:pPr>
            <a:r>
              <a:t/>
            </a:r>
            <a:endParaRPr sz="1600">
              <a:solidFill>
                <a:srgbClr val="222222"/>
              </a:solidFill>
              <a:highlight>
                <a:srgbClr val="FFFFFF"/>
              </a:highlight>
            </a:endParaRPr>
          </a:p>
        </p:txBody>
      </p:sp>
      <p:pic>
        <p:nvPicPr>
          <p:cNvPr id="175" name="Google Shape;175;p20"/>
          <p:cNvPicPr preferRelativeResize="0"/>
          <p:nvPr/>
        </p:nvPicPr>
        <p:blipFill>
          <a:blip r:embed="rId3">
            <a:alphaModFix/>
          </a:blip>
          <a:stretch>
            <a:fillRect/>
          </a:stretch>
        </p:blipFill>
        <p:spPr>
          <a:xfrm>
            <a:off x="2072774" y="1692550"/>
            <a:ext cx="164049" cy="226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a:t>
            </a:r>
            <a:r>
              <a:rPr lang="en-GB"/>
              <a:t>Bitcoin?</a:t>
            </a:r>
            <a:endParaRPr/>
          </a:p>
        </p:txBody>
      </p:sp>
      <p:sp>
        <p:nvSpPr>
          <p:cNvPr id="181" name="Google Shape;181;p21"/>
          <p:cNvSpPr txBox="1"/>
          <p:nvPr>
            <p:ph idx="1" type="body"/>
          </p:nvPr>
        </p:nvSpPr>
        <p:spPr>
          <a:xfrm>
            <a:off x="819150" y="1612550"/>
            <a:ext cx="7505700" cy="2448000"/>
          </a:xfrm>
          <a:prstGeom prst="rect">
            <a:avLst/>
          </a:prstGeom>
        </p:spPr>
        <p:txBody>
          <a:bodyPr anchorCtr="0" anchor="t" bIns="91425" lIns="91425" spcFirstLastPara="1" rIns="91425" wrap="square" tIns="91425">
            <a:noAutofit/>
          </a:bodyPr>
          <a:lstStyle/>
          <a:p>
            <a:pPr indent="-330200" lvl="0" marL="457200" rtl="0" algn="l">
              <a:lnSpc>
                <a:spcPct val="158000"/>
              </a:lnSpc>
              <a:spcBef>
                <a:spcPts val="1400"/>
              </a:spcBef>
              <a:spcAft>
                <a:spcPts val="0"/>
              </a:spcAft>
              <a:buClr>
                <a:srgbClr val="000000"/>
              </a:buClr>
              <a:buSzPts val="1600"/>
              <a:buChar char="●"/>
            </a:pPr>
            <a:r>
              <a:rPr lang="en-GB" sz="1600">
                <a:solidFill>
                  <a:srgbClr val="000000"/>
                </a:solidFill>
                <a:highlight>
                  <a:schemeClr val="dk1"/>
                </a:highlight>
              </a:rPr>
              <a:t>Bitcoin is more accessible, with more exchanges, more merchants, more software and more hardware that support it. </a:t>
            </a:r>
            <a:endParaRPr sz="1600">
              <a:solidFill>
                <a:srgbClr val="000000"/>
              </a:solidFill>
              <a:highlight>
                <a:schemeClr val="dk1"/>
              </a:highlight>
            </a:endParaRPr>
          </a:p>
          <a:p>
            <a:pPr indent="-330200" lvl="0" marL="457200" rtl="0" algn="l">
              <a:lnSpc>
                <a:spcPct val="158000"/>
              </a:lnSpc>
              <a:spcBef>
                <a:spcPts val="0"/>
              </a:spcBef>
              <a:spcAft>
                <a:spcPts val="0"/>
              </a:spcAft>
              <a:buClr>
                <a:srgbClr val="000000"/>
              </a:buClr>
              <a:buSzPts val="1600"/>
              <a:buChar char="●"/>
            </a:pPr>
            <a:r>
              <a:rPr lang="en-GB" sz="1600">
                <a:solidFill>
                  <a:srgbClr val="000000"/>
                </a:solidFill>
                <a:highlight>
                  <a:schemeClr val="dk1"/>
                </a:highlight>
              </a:rPr>
              <a:t>Bitcoin has two things going for it that help significantly in this respect — stability and entrepreneurship. It has the most entrepreneurs creating companies around it with a lot of intellect, dedication and creativity going toward making it more useful.</a:t>
            </a:r>
            <a:endParaRPr sz="1600">
              <a:solidFill>
                <a:srgbClr val="000000"/>
              </a:solidFill>
              <a:highlight>
                <a:schemeClr val="dk1"/>
              </a:highlight>
            </a:endParaRPr>
          </a:p>
          <a:p>
            <a:pPr indent="-330200" lvl="0" marL="457200" rtl="0" algn="l">
              <a:lnSpc>
                <a:spcPct val="158000"/>
              </a:lnSpc>
              <a:spcBef>
                <a:spcPts val="0"/>
              </a:spcBef>
              <a:spcAft>
                <a:spcPts val="0"/>
              </a:spcAft>
              <a:buClr>
                <a:srgbClr val="000000"/>
              </a:buClr>
              <a:buSzPts val="1600"/>
              <a:buChar char="●"/>
            </a:pPr>
            <a:r>
              <a:rPr lang="en-GB" sz="1600">
                <a:solidFill>
                  <a:srgbClr val="000000"/>
                </a:solidFill>
                <a:highlight>
                  <a:schemeClr val="dk1"/>
                </a:highlight>
              </a:rPr>
              <a:t>But when to invest and how much to invest is questionable and hence we have built this model to help predict the best time to invest.</a:t>
            </a:r>
            <a:endParaRPr sz="1600">
              <a:solidFill>
                <a:srgbClr val="222222"/>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